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325"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33" r:id="rId18"/>
    <p:sldId id="334" r:id="rId19"/>
    <p:sldId id="335" r:id="rId20"/>
    <p:sldId id="336" r:id="rId21"/>
    <p:sldId id="337"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326" r:id="rId35"/>
    <p:sldId id="285" r:id="rId36"/>
    <p:sldId id="287" r:id="rId37"/>
    <p:sldId id="288" r:id="rId38"/>
    <p:sldId id="289" r:id="rId39"/>
    <p:sldId id="290" r:id="rId40"/>
    <p:sldId id="291" r:id="rId41"/>
    <p:sldId id="310" r:id="rId42"/>
    <p:sldId id="311" r:id="rId43"/>
    <p:sldId id="312" r:id="rId44"/>
    <p:sldId id="313" r:id="rId45"/>
    <p:sldId id="315" r:id="rId46"/>
    <p:sldId id="308" r:id="rId47"/>
    <p:sldId id="292" r:id="rId48"/>
    <p:sldId id="320" r:id="rId49"/>
    <p:sldId id="307" r:id="rId50"/>
    <p:sldId id="321" r:id="rId51"/>
    <p:sldId id="322" r:id="rId52"/>
    <p:sldId id="294" r:id="rId53"/>
    <p:sldId id="295" r:id="rId54"/>
    <p:sldId id="296" r:id="rId55"/>
    <p:sldId id="298" r:id="rId56"/>
    <p:sldId id="299" r:id="rId57"/>
    <p:sldId id="316" r:id="rId58"/>
    <p:sldId id="300" r:id="rId59"/>
    <p:sldId id="317" r:id="rId60"/>
    <p:sldId id="301" r:id="rId61"/>
    <p:sldId id="318" r:id="rId62"/>
    <p:sldId id="327" r:id="rId63"/>
    <p:sldId id="328" r:id="rId64"/>
    <p:sldId id="329" r:id="rId65"/>
    <p:sldId id="303" r:id="rId66"/>
    <p:sldId id="331" r:id="rId67"/>
    <p:sldId id="332" r:id="rId68"/>
    <p:sldId id="330" r:id="rId69"/>
    <p:sldId id="324" r:id="rId70"/>
    <p:sldId id="323" r:id="rId71"/>
  </p:sldIdLst>
  <p:sldSz cx="9144000" cy="6858000" type="screen4x3"/>
  <p:notesSz cx="6858000" cy="9144000"/>
  <p:custDataLst>
    <p:tags r:id="rId7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EA18C3-69DC-47FB-80B3-9C1D5FADFDD9}">
          <p14:sldIdLst>
            <p14:sldId id="325"/>
            <p14:sldId id="257"/>
            <p14:sldId id="258"/>
            <p14:sldId id="259"/>
            <p14:sldId id="260"/>
            <p14:sldId id="261"/>
            <p14:sldId id="262"/>
            <p14:sldId id="263"/>
            <p14:sldId id="264"/>
            <p14:sldId id="265"/>
            <p14:sldId id="266"/>
            <p14:sldId id="267"/>
            <p14:sldId id="268"/>
            <p14:sldId id="269"/>
            <p14:sldId id="270"/>
            <p14:sldId id="271"/>
            <p14:sldId id="333"/>
            <p14:sldId id="334"/>
            <p14:sldId id="335"/>
            <p14:sldId id="336"/>
            <p14:sldId id="337"/>
            <p14:sldId id="272"/>
            <p14:sldId id="273"/>
            <p14:sldId id="274"/>
            <p14:sldId id="275"/>
            <p14:sldId id="276"/>
            <p14:sldId id="277"/>
            <p14:sldId id="278"/>
            <p14:sldId id="279"/>
            <p14:sldId id="280"/>
            <p14:sldId id="281"/>
            <p14:sldId id="282"/>
            <p14:sldId id="283"/>
            <p14:sldId id="326"/>
            <p14:sldId id="285"/>
            <p14:sldId id="287"/>
            <p14:sldId id="288"/>
            <p14:sldId id="289"/>
            <p14:sldId id="290"/>
            <p14:sldId id="291"/>
            <p14:sldId id="310"/>
            <p14:sldId id="311"/>
            <p14:sldId id="312"/>
            <p14:sldId id="313"/>
            <p14:sldId id="315"/>
            <p14:sldId id="308"/>
            <p14:sldId id="292"/>
            <p14:sldId id="320"/>
            <p14:sldId id="307"/>
            <p14:sldId id="321"/>
            <p14:sldId id="322"/>
            <p14:sldId id="294"/>
            <p14:sldId id="295"/>
            <p14:sldId id="296"/>
            <p14:sldId id="298"/>
            <p14:sldId id="299"/>
            <p14:sldId id="316"/>
            <p14:sldId id="300"/>
            <p14:sldId id="317"/>
            <p14:sldId id="301"/>
            <p14:sldId id="318"/>
            <p14:sldId id="327"/>
            <p14:sldId id="328"/>
            <p14:sldId id="329"/>
            <p14:sldId id="303"/>
            <p14:sldId id="331"/>
            <p14:sldId id="332"/>
            <p14:sldId id="330"/>
            <p14:sldId id="324"/>
            <p14:sldId id="32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675" autoAdjust="0"/>
  </p:normalViewPr>
  <p:slideViewPr>
    <p:cSldViewPr>
      <p:cViewPr varScale="1">
        <p:scale>
          <a:sx n="79" d="100"/>
          <a:sy n="79" d="100"/>
        </p:scale>
        <p:origin x="108" y="6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45CB7-A358-4997-9230-A13C3C73B725}" type="datetimeFigureOut">
              <a:rPr lang="en-IE" smtClean="0"/>
              <a:t>21/03/2019</a:t>
            </a:fld>
            <a:endParaRPr lang="en-I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F2A295-A983-4E00-B475-0A16A50BF47C}" type="slidenum">
              <a:rPr lang="en-IE" smtClean="0"/>
              <a:t>‹#›</a:t>
            </a:fld>
            <a:endParaRPr lang="en-IE"/>
          </a:p>
        </p:txBody>
      </p:sp>
    </p:spTree>
    <p:extLst>
      <p:ext uri="{BB962C8B-B14F-4D97-AF65-F5344CB8AC3E}">
        <p14:creationId xmlns:p14="http://schemas.microsoft.com/office/powerpoint/2010/main" val="3380532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altLang="en-US" dirty="0" smtClean="0"/>
              <a:t>Procedures and Functions can be stored in the database and run when needed.</a:t>
            </a:r>
          </a:p>
        </p:txBody>
      </p:sp>
      <p:sp>
        <p:nvSpPr>
          <p:cNvPr id="33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1CD8E29-3E3A-4875-895B-23B05CB3060F}" type="slidenum">
              <a:rPr lang="en-IE" smtClean="0">
                <a:solidFill>
                  <a:prstClr val="black"/>
                </a:solidFill>
              </a:rPr>
              <a:pPr fontAlgn="base">
                <a:spcBef>
                  <a:spcPct val="0"/>
                </a:spcBef>
                <a:spcAft>
                  <a:spcPct val="0"/>
                </a:spcAft>
                <a:defRPr/>
              </a:pPr>
              <a:t>3</a:t>
            </a:fld>
            <a:endParaRPr lang="en-IE" smtClean="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94F2A295-A983-4E00-B475-0A16A50BF47C}" type="slidenum">
              <a:rPr lang="en-IE" smtClean="0"/>
              <a:t>20</a:t>
            </a:fld>
            <a:endParaRPr lang="en-IE"/>
          </a:p>
        </p:txBody>
      </p:sp>
    </p:spTree>
    <p:extLst>
      <p:ext uri="{BB962C8B-B14F-4D97-AF65-F5344CB8AC3E}">
        <p14:creationId xmlns:p14="http://schemas.microsoft.com/office/powerpoint/2010/main" val="3463398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94F2A295-A983-4E00-B475-0A16A50BF47C}" type="slidenum">
              <a:rPr lang="en-IE" smtClean="0"/>
              <a:t>21</a:t>
            </a:fld>
            <a:endParaRPr lang="en-IE"/>
          </a:p>
        </p:txBody>
      </p:sp>
    </p:spTree>
    <p:extLst>
      <p:ext uri="{BB962C8B-B14F-4D97-AF65-F5344CB8AC3E}">
        <p14:creationId xmlns:p14="http://schemas.microsoft.com/office/powerpoint/2010/main" val="72454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003A957-5C9C-4F0E-B52B-E2872C7994A9}" type="slidenum">
              <a:rPr lang="en-IE" smtClean="0">
                <a:solidFill>
                  <a:prstClr val="black"/>
                </a:solidFill>
              </a:rPr>
              <a:pPr/>
              <a:t>25</a:t>
            </a:fld>
            <a:endParaRPr lang="en-IE">
              <a:solidFill>
                <a:prstClr val="black"/>
              </a:solidFill>
            </a:endParaRPr>
          </a:p>
        </p:txBody>
      </p:sp>
    </p:spTree>
    <p:extLst>
      <p:ext uri="{BB962C8B-B14F-4D97-AF65-F5344CB8AC3E}">
        <p14:creationId xmlns:p14="http://schemas.microsoft.com/office/powerpoint/2010/main" val="1695414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003A957-5C9C-4F0E-B52B-E2872C7994A9}" type="slidenum">
              <a:rPr lang="en-IE" smtClean="0">
                <a:solidFill>
                  <a:prstClr val="black"/>
                </a:solidFill>
              </a:rPr>
              <a:pPr/>
              <a:t>26</a:t>
            </a:fld>
            <a:endParaRPr lang="en-IE">
              <a:solidFill>
                <a:prstClr val="black"/>
              </a:solidFill>
            </a:endParaRPr>
          </a:p>
        </p:txBody>
      </p:sp>
    </p:spTree>
    <p:extLst>
      <p:ext uri="{BB962C8B-B14F-4D97-AF65-F5344CB8AC3E}">
        <p14:creationId xmlns:p14="http://schemas.microsoft.com/office/powerpoint/2010/main" val="2395923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altLang="en-US" smtClean="0"/>
              <a:t>RETURN: Used inside the body of a Function, it returns control to the calling Environment with a value.</a:t>
            </a:r>
          </a:p>
          <a:p>
            <a:pPr eaLnBrk="1" hangingPunct="1">
              <a:spcBef>
                <a:spcPct val="0"/>
              </a:spcBef>
            </a:pPr>
            <a:r>
              <a:rPr lang="en-IE" altLang="en-US" smtClean="0"/>
              <a:t>Return type MUST be included where it is optional in a procedure.             </a:t>
            </a:r>
          </a:p>
          <a:p>
            <a:pPr eaLnBrk="1" hangingPunct="1">
              <a:spcBef>
                <a:spcPct val="0"/>
              </a:spcBef>
            </a:pPr>
            <a:r>
              <a:rPr lang="en-IE" altLang="en-US" smtClean="0"/>
              <a:t>There can be many RETURN statements in a function although only one of them should be executed. </a:t>
            </a:r>
          </a:p>
          <a:p>
            <a:pPr eaLnBrk="1" hangingPunct="1">
              <a:spcBef>
                <a:spcPct val="0"/>
              </a:spcBef>
            </a:pPr>
            <a:r>
              <a:rPr lang="en-IE" altLang="en-US" smtClean="0"/>
              <a:t>It is an error for a function to end without executing a RETURN.</a:t>
            </a:r>
          </a:p>
        </p:txBody>
      </p:sp>
      <p:sp>
        <p:nvSpPr>
          <p:cNvPr id="368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F03DEDB-BD1C-4B9A-9A7A-591B83F4FFF1}" type="slidenum">
              <a:rPr lang="en-IE" smtClean="0">
                <a:solidFill>
                  <a:prstClr val="black"/>
                </a:solidFill>
              </a:rPr>
              <a:pPr fontAlgn="base">
                <a:spcBef>
                  <a:spcPct val="0"/>
                </a:spcBef>
                <a:spcAft>
                  <a:spcPct val="0"/>
                </a:spcAft>
                <a:defRPr/>
              </a:pPr>
              <a:t>31</a:t>
            </a:fld>
            <a:endParaRPr lang="en-IE" smtClean="0">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r>
              <a:rPr lang="en-IE" altLang="en-US" sz="1000" dirty="0" smtClean="0"/>
              <a:t>/* Returns 'Full' if the class is completely full,</a:t>
            </a:r>
          </a:p>
          <a:p>
            <a:pPr lvl="1" eaLnBrk="1" hangingPunct="1"/>
            <a:r>
              <a:rPr lang="en-IE" altLang="en-US" sz="1000" dirty="0" smtClean="0"/>
              <a:t>     'Some Room' if the class is over 80% full,</a:t>
            </a:r>
          </a:p>
          <a:p>
            <a:pPr lvl="1" eaLnBrk="1" hangingPunct="1"/>
            <a:r>
              <a:rPr lang="en-IE" altLang="en-US" sz="1000" dirty="0" smtClean="0"/>
              <a:t>     'More Room' if the class is over 60% full,</a:t>
            </a:r>
          </a:p>
          <a:p>
            <a:pPr lvl="1" eaLnBrk="1" hangingPunct="1"/>
            <a:r>
              <a:rPr lang="en-IE" altLang="en-US" sz="1000" dirty="0" smtClean="0"/>
              <a:t>     'Lots of Room' if the class is less than 60% full, and</a:t>
            </a:r>
          </a:p>
          <a:p>
            <a:pPr lvl="1" eaLnBrk="1" hangingPunct="1"/>
            <a:r>
              <a:rPr lang="en-IE" altLang="en-US" sz="1000" dirty="0" smtClean="0"/>
              <a:t>     'Empty' if there are no students registered. */</a:t>
            </a:r>
            <a:endParaRPr lang="en-IE" altLang="en-US" dirty="0" smtClean="0"/>
          </a:p>
          <a:p>
            <a:pPr lvl="1" eaLnBrk="1" hangingPunct="1"/>
            <a:r>
              <a:rPr lang="en-IE" altLang="en-US" dirty="0" smtClean="0"/>
              <a:t>When used in a function a RETURN statement must have an expression associated with it. Return can also be used in a procedure, however, in this case the return  statement has no arguments. This causes control to return to the calling environment immediately. </a:t>
            </a:r>
            <a:endParaRPr lang="en-IE" altLang="en-US" sz="1000" dirty="0" smtClean="0"/>
          </a:p>
          <a:p>
            <a:endParaRPr lang="en-IE" dirty="0"/>
          </a:p>
        </p:txBody>
      </p:sp>
      <p:sp>
        <p:nvSpPr>
          <p:cNvPr id="4" name="Slide Number Placeholder 3"/>
          <p:cNvSpPr>
            <a:spLocks noGrp="1"/>
          </p:cNvSpPr>
          <p:nvPr>
            <p:ph type="sldNum" sz="quarter" idx="10"/>
          </p:nvPr>
        </p:nvSpPr>
        <p:spPr/>
        <p:txBody>
          <a:bodyPr/>
          <a:lstStyle/>
          <a:p>
            <a:fld id="{94F2A295-A983-4E00-B475-0A16A50BF47C}" type="slidenum">
              <a:rPr lang="en-IE" smtClean="0"/>
              <a:t>34</a:t>
            </a:fld>
            <a:endParaRPr lang="en-IE"/>
          </a:p>
        </p:txBody>
      </p:sp>
    </p:spTree>
    <p:extLst>
      <p:ext uri="{BB962C8B-B14F-4D97-AF65-F5344CB8AC3E}">
        <p14:creationId xmlns:p14="http://schemas.microsoft.com/office/powerpoint/2010/main" val="3142160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E" sz="1200" b="0" i="0" u="none" strike="noStrike" kern="1200" baseline="0" dirty="0" smtClean="0">
                <a:solidFill>
                  <a:schemeClr val="tx1"/>
                </a:solidFill>
                <a:latin typeface="+mn-lt"/>
                <a:ea typeface="+mn-ea"/>
                <a:cs typeface="+mn-cs"/>
              </a:rPr>
              <a:t>CREATE [OR REPLACE] TRIGGER </a:t>
            </a:r>
            <a:r>
              <a:rPr lang="en-IE" sz="1200" b="0" i="0" u="none" strike="noStrike" kern="1200" baseline="0" dirty="0" err="1" smtClean="0">
                <a:solidFill>
                  <a:schemeClr val="tx1"/>
                </a:solidFill>
                <a:latin typeface="+mn-lt"/>
                <a:ea typeface="+mn-ea"/>
                <a:cs typeface="+mn-cs"/>
              </a:rPr>
              <a:t>trigger_name</a:t>
            </a:r>
            <a:r>
              <a:rPr lang="en-IE" sz="1200" b="0" i="0" u="none" strike="noStrike" kern="1200" baseline="0" dirty="0" smtClean="0">
                <a:solidFill>
                  <a:schemeClr val="tx1"/>
                </a:solidFill>
                <a:latin typeface="+mn-lt"/>
                <a:ea typeface="+mn-ea"/>
                <a:cs typeface="+mn-cs"/>
              </a:rPr>
              <a:t>: Creates or replaces an existing trigger with the </a:t>
            </a:r>
            <a:r>
              <a:rPr lang="en-IE" sz="1200" b="0" i="1" u="none" strike="noStrike" kern="1200" baseline="0" dirty="0" err="1" smtClean="0">
                <a:solidFill>
                  <a:schemeClr val="tx1"/>
                </a:solidFill>
                <a:latin typeface="+mn-lt"/>
                <a:ea typeface="+mn-ea"/>
                <a:cs typeface="+mn-cs"/>
              </a:rPr>
              <a:t>trigger_name</a:t>
            </a:r>
            <a:r>
              <a:rPr lang="en-IE" sz="1200" b="0" i="0" u="none" strike="noStrike" kern="1200" baseline="0" dirty="0" smtClean="0">
                <a:solidFill>
                  <a:schemeClr val="tx1"/>
                </a:solidFill>
                <a:latin typeface="+mn-lt"/>
                <a:ea typeface="+mn-ea"/>
                <a:cs typeface="+mn-cs"/>
              </a:rPr>
              <a:t>. </a:t>
            </a:r>
          </a:p>
          <a:p>
            <a:r>
              <a:rPr lang="en-IE" sz="1200" b="0" i="0" u="none" strike="noStrike" kern="1200" baseline="0" dirty="0" smtClean="0">
                <a:solidFill>
                  <a:schemeClr val="tx1"/>
                </a:solidFill>
                <a:latin typeface="+mn-lt"/>
                <a:ea typeface="+mn-ea"/>
                <a:cs typeface="+mn-cs"/>
              </a:rPr>
              <a:t> {BEFORE | AFTER | INSTEAD OF}: This specifies when the trigger would be executed. The INSTEAD OF clause is used for creating trigger on a view. </a:t>
            </a:r>
          </a:p>
          <a:p>
            <a:r>
              <a:rPr lang="en-IE" sz="1200" b="0" i="0" u="none" strike="noStrike" kern="1200" baseline="0" dirty="0" smtClean="0">
                <a:solidFill>
                  <a:schemeClr val="tx1"/>
                </a:solidFill>
                <a:latin typeface="+mn-lt"/>
                <a:ea typeface="+mn-ea"/>
                <a:cs typeface="+mn-cs"/>
              </a:rPr>
              <a:t> {INSERT [OR] | UPDATE [OR] | DELETE}: This specifies the DML operation. </a:t>
            </a:r>
          </a:p>
          <a:p>
            <a:r>
              <a:rPr lang="en-IE" sz="1200" b="0" i="0" u="none" strike="noStrike" kern="1200" baseline="0" dirty="0" smtClean="0">
                <a:solidFill>
                  <a:schemeClr val="tx1"/>
                </a:solidFill>
                <a:latin typeface="+mn-lt"/>
                <a:ea typeface="+mn-ea"/>
                <a:cs typeface="+mn-cs"/>
              </a:rPr>
              <a:t> [OF </a:t>
            </a:r>
            <a:r>
              <a:rPr lang="en-IE" sz="1200" b="0" i="0" u="none" strike="noStrike" kern="1200" baseline="0" dirty="0" err="1" smtClean="0">
                <a:solidFill>
                  <a:schemeClr val="tx1"/>
                </a:solidFill>
                <a:latin typeface="+mn-lt"/>
                <a:ea typeface="+mn-ea"/>
                <a:cs typeface="+mn-cs"/>
              </a:rPr>
              <a:t>col_name</a:t>
            </a:r>
            <a:r>
              <a:rPr lang="en-IE" sz="1200" b="0" i="0" u="none" strike="noStrike" kern="1200" baseline="0" dirty="0" smtClean="0">
                <a:solidFill>
                  <a:schemeClr val="tx1"/>
                </a:solidFill>
                <a:latin typeface="+mn-lt"/>
                <a:ea typeface="+mn-ea"/>
                <a:cs typeface="+mn-cs"/>
              </a:rPr>
              <a:t>]: This specifies the column name that would be updated. </a:t>
            </a:r>
          </a:p>
          <a:p>
            <a:r>
              <a:rPr lang="en-IE" sz="1200" b="0" i="0" u="none" strike="noStrike" kern="1200" baseline="0" dirty="0" smtClean="0">
                <a:solidFill>
                  <a:schemeClr val="tx1"/>
                </a:solidFill>
                <a:latin typeface="+mn-lt"/>
                <a:ea typeface="+mn-ea"/>
                <a:cs typeface="+mn-cs"/>
              </a:rPr>
              <a:t> [ON </a:t>
            </a:r>
            <a:r>
              <a:rPr lang="en-IE" sz="1200" b="0" i="0" u="none" strike="noStrike" kern="1200" baseline="0" dirty="0" err="1" smtClean="0">
                <a:solidFill>
                  <a:schemeClr val="tx1"/>
                </a:solidFill>
                <a:latin typeface="+mn-lt"/>
                <a:ea typeface="+mn-ea"/>
                <a:cs typeface="+mn-cs"/>
              </a:rPr>
              <a:t>table_name</a:t>
            </a:r>
            <a:r>
              <a:rPr lang="en-IE" sz="1200" b="0" i="0" u="none" strike="noStrike" kern="1200" baseline="0" dirty="0" smtClean="0">
                <a:solidFill>
                  <a:schemeClr val="tx1"/>
                </a:solidFill>
                <a:latin typeface="+mn-lt"/>
                <a:ea typeface="+mn-ea"/>
                <a:cs typeface="+mn-cs"/>
              </a:rPr>
              <a:t>]: This specifies the name of the table associated with the trigger. </a:t>
            </a:r>
          </a:p>
          <a:p>
            <a:r>
              <a:rPr lang="en-IE" sz="1200" b="0" i="0" u="none" strike="noStrike" kern="1200" baseline="0" dirty="0" smtClean="0">
                <a:solidFill>
                  <a:schemeClr val="tx1"/>
                </a:solidFill>
                <a:latin typeface="+mn-lt"/>
                <a:ea typeface="+mn-ea"/>
                <a:cs typeface="+mn-cs"/>
              </a:rPr>
              <a:t> [REFERENCING OLD AS o NEW AS n]: This allows you to refer new and old values for various DML statements, like INSERT, UPDATE, and DELETE. </a:t>
            </a:r>
          </a:p>
          <a:p>
            <a:r>
              <a:rPr lang="en-IE" sz="1200" b="0" i="0" u="none" strike="noStrike" kern="1200" baseline="0" dirty="0" smtClean="0">
                <a:solidFill>
                  <a:schemeClr val="tx1"/>
                </a:solidFill>
                <a:latin typeface="+mn-lt"/>
                <a:ea typeface="+mn-ea"/>
                <a:cs typeface="+mn-cs"/>
              </a:rPr>
              <a:t> [FOR EACH ROW]: This specifies a row level trigger, i.e., the trigger would be executed for each row being affected. Otherwise the trigger will execute just once when the SQL statement is executed, which is called a table level trigger. </a:t>
            </a:r>
          </a:p>
          <a:p>
            <a:r>
              <a:rPr lang="en-IE" sz="1200" b="0" i="0" u="none" strike="noStrike" kern="1200" baseline="0" dirty="0" smtClean="0">
                <a:solidFill>
                  <a:schemeClr val="tx1"/>
                </a:solidFill>
                <a:latin typeface="+mn-lt"/>
                <a:ea typeface="+mn-ea"/>
                <a:cs typeface="+mn-cs"/>
              </a:rPr>
              <a:t> WHEN (condition): This provides a condition for rows for which the trigger would fire. This clause is valid only for row level triggers. </a:t>
            </a:r>
          </a:p>
          <a:p>
            <a:pPr eaLnBrk="1" hangingPunct="1">
              <a:spcBef>
                <a:spcPct val="0"/>
              </a:spcBef>
            </a:pPr>
            <a:r>
              <a:rPr lang="en-IE" altLang="en-US" dirty="0" smtClean="0"/>
              <a:t>NOTE : Trigger body cannot be bigger than 32K, if bigger move code out into procedure/function and call from trigger.</a:t>
            </a:r>
          </a:p>
          <a:p>
            <a:pPr eaLnBrk="1" hangingPunct="1">
              <a:spcBef>
                <a:spcPct val="0"/>
              </a:spcBef>
            </a:pPr>
            <a:r>
              <a:rPr lang="en-IE" altLang="en-US" dirty="0" smtClean="0"/>
              <a:t>Triggers called a lot so more efficient to keep code small.</a:t>
            </a:r>
            <a:endParaRPr lang="en-US" altLang="en-US" dirty="0" smtClean="0"/>
          </a:p>
        </p:txBody>
      </p:sp>
      <p:sp>
        <p:nvSpPr>
          <p:cNvPr id="235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E997B00-FE34-4616-A172-000C5E3E3A7B}" type="slidenum">
              <a:rPr lang="en-US" smtClean="0"/>
              <a:pPr fontAlgn="base">
                <a:spcBef>
                  <a:spcPct val="0"/>
                </a:spcBef>
                <a:spcAft>
                  <a:spcPct val="0"/>
                </a:spcAft>
                <a:defRPr/>
              </a:pPr>
              <a:t>40</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altLang="en-US" smtClean="0"/>
              <a:t>Trigger_name is the name of the trigger</a:t>
            </a:r>
          </a:p>
          <a:p>
            <a:pPr eaLnBrk="1" hangingPunct="1">
              <a:spcBef>
                <a:spcPct val="0"/>
              </a:spcBef>
            </a:pPr>
            <a:r>
              <a:rPr lang="en-IE" altLang="en-US" smtClean="0"/>
              <a:t>Triggering_event  specifies the event that fires the trigger</a:t>
            </a:r>
          </a:p>
          <a:p>
            <a:pPr eaLnBrk="1" hangingPunct="1">
              <a:spcBef>
                <a:spcPct val="0"/>
              </a:spcBef>
            </a:pPr>
            <a:r>
              <a:rPr lang="en-IE" altLang="en-US" smtClean="0"/>
              <a:t>Trigger_body is the main code for the trigger.</a:t>
            </a:r>
          </a:p>
          <a:p>
            <a:pPr eaLnBrk="1" hangingPunct="1">
              <a:spcBef>
                <a:spcPct val="0"/>
              </a:spcBef>
            </a:pPr>
            <a:r>
              <a:rPr lang="en-IE" altLang="en-US" smtClean="0"/>
              <a:t>Referencing clause – is used to refer to the data in the row currently being modified by a different name</a:t>
            </a:r>
          </a:p>
          <a:p>
            <a:pPr eaLnBrk="1" hangingPunct="1">
              <a:spcBef>
                <a:spcPct val="0"/>
              </a:spcBef>
            </a:pPr>
            <a:r>
              <a:rPr lang="en-IE" altLang="en-US" smtClean="0"/>
              <a:t>Trigger- condidition – in there when clause, if present, is evaluated first, and the body of the trigger is executed only when this condition evaluates to TRUE</a:t>
            </a:r>
          </a:p>
          <a:p>
            <a:pPr eaLnBrk="1" hangingPunct="1">
              <a:spcBef>
                <a:spcPct val="0"/>
              </a:spcBef>
            </a:pPr>
            <a:r>
              <a:rPr lang="en-IE" altLang="en-US" smtClean="0"/>
              <a:t>NOTE : Trigger body cannotbe bigger than32K, if bigger move code out into procedure/function and call from trigger. Triggers called a lot so more efficient to keep code small.</a:t>
            </a:r>
            <a:endParaRPr lang="en-US" altLang="en-US" smtClean="0"/>
          </a:p>
        </p:txBody>
      </p:sp>
      <p:sp>
        <p:nvSpPr>
          <p:cNvPr id="235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E997B00-FE34-4616-A172-000C5E3E3A7B}" type="slidenum">
              <a:rPr lang="en-US" smtClean="0"/>
              <a:pPr fontAlgn="base">
                <a:spcBef>
                  <a:spcPct val="0"/>
                </a:spcBef>
                <a:spcAft>
                  <a:spcPct val="0"/>
                </a:spcAft>
                <a:defRPr/>
              </a:pPr>
              <a:t>41</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altLang="en-US" smtClean="0"/>
              <a:t>Trigger_name is the name of the trigger</a:t>
            </a:r>
          </a:p>
          <a:p>
            <a:pPr eaLnBrk="1" hangingPunct="1">
              <a:spcBef>
                <a:spcPct val="0"/>
              </a:spcBef>
            </a:pPr>
            <a:r>
              <a:rPr lang="en-IE" altLang="en-US" smtClean="0"/>
              <a:t>Triggering_event  specifies the event that fires the trigger</a:t>
            </a:r>
          </a:p>
          <a:p>
            <a:pPr eaLnBrk="1" hangingPunct="1">
              <a:spcBef>
                <a:spcPct val="0"/>
              </a:spcBef>
            </a:pPr>
            <a:r>
              <a:rPr lang="en-IE" altLang="en-US" smtClean="0"/>
              <a:t>Trigger_body is the main code for the trigger.</a:t>
            </a:r>
          </a:p>
          <a:p>
            <a:pPr eaLnBrk="1" hangingPunct="1">
              <a:spcBef>
                <a:spcPct val="0"/>
              </a:spcBef>
            </a:pPr>
            <a:r>
              <a:rPr lang="en-IE" altLang="en-US" smtClean="0"/>
              <a:t>Referencing clause – is used to refer to the data in the row currently being modified by a different name</a:t>
            </a:r>
          </a:p>
          <a:p>
            <a:pPr eaLnBrk="1" hangingPunct="1">
              <a:spcBef>
                <a:spcPct val="0"/>
              </a:spcBef>
            </a:pPr>
            <a:r>
              <a:rPr lang="en-IE" altLang="en-US" smtClean="0"/>
              <a:t>Trigger- condidition – in there when clause, if present, is evaluated first, and the body of the trigger is executed only when this condition evaluates to TRUE</a:t>
            </a:r>
          </a:p>
          <a:p>
            <a:pPr eaLnBrk="1" hangingPunct="1">
              <a:spcBef>
                <a:spcPct val="0"/>
              </a:spcBef>
            </a:pPr>
            <a:r>
              <a:rPr lang="en-IE" altLang="en-US" smtClean="0"/>
              <a:t>NOTE : Trigger body cannotbe bigger than32K, if bigger move code out into procedure/function and call from trigger. Triggers called a lot so more efficient to keep code small.</a:t>
            </a:r>
            <a:endParaRPr lang="en-US" altLang="en-US" smtClean="0"/>
          </a:p>
        </p:txBody>
      </p:sp>
      <p:sp>
        <p:nvSpPr>
          <p:cNvPr id="235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E997B00-FE34-4616-A172-000C5E3E3A7B}" type="slidenum">
              <a:rPr lang="en-US" smtClean="0"/>
              <a:pPr fontAlgn="base">
                <a:spcBef>
                  <a:spcPct val="0"/>
                </a:spcBef>
                <a:spcAft>
                  <a:spcPct val="0"/>
                </a:spcAft>
                <a:defRPr/>
              </a:pPr>
              <a:t>42</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altLang="en-US" smtClean="0"/>
              <a:t>Trigger_name is the name of the trigger</a:t>
            </a:r>
          </a:p>
          <a:p>
            <a:pPr eaLnBrk="1" hangingPunct="1">
              <a:spcBef>
                <a:spcPct val="0"/>
              </a:spcBef>
            </a:pPr>
            <a:r>
              <a:rPr lang="en-IE" altLang="en-US" smtClean="0"/>
              <a:t>Triggering_event  specifies the event that fires the trigger</a:t>
            </a:r>
          </a:p>
          <a:p>
            <a:pPr eaLnBrk="1" hangingPunct="1">
              <a:spcBef>
                <a:spcPct val="0"/>
              </a:spcBef>
            </a:pPr>
            <a:r>
              <a:rPr lang="en-IE" altLang="en-US" smtClean="0"/>
              <a:t>Trigger_body is the main code for the trigger.</a:t>
            </a:r>
          </a:p>
          <a:p>
            <a:pPr eaLnBrk="1" hangingPunct="1">
              <a:spcBef>
                <a:spcPct val="0"/>
              </a:spcBef>
            </a:pPr>
            <a:r>
              <a:rPr lang="en-IE" altLang="en-US" smtClean="0"/>
              <a:t>Referencing clause – is used to refer to the data in the row currently being modified by a different name</a:t>
            </a:r>
          </a:p>
          <a:p>
            <a:pPr eaLnBrk="1" hangingPunct="1">
              <a:spcBef>
                <a:spcPct val="0"/>
              </a:spcBef>
            </a:pPr>
            <a:r>
              <a:rPr lang="en-IE" altLang="en-US" smtClean="0"/>
              <a:t>Trigger- condidition – in there when clause, if present, is evaluated first, and the body of the trigger is executed only when this condition evaluates to TRUE</a:t>
            </a:r>
          </a:p>
          <a:p>
            <a:pPr eaLnBrk="1" hangingPunct="1">
              <a:spcBef>
                <a:spcPct val="0"/>
              </a:spcBef>
            </a:pPr>
            <a:r>
              <a:rPr lang="en-IE" altLang="en-US" smtClean="0"/>
              <a:t>NOTE : Trigger body cannotbe bigger than32K, if bigger move code out into procedure/function and call from trigger. Triggers called a lot so more efficient to keep code small.</a:t>
            </a:r>
            <a:endParaRPr lang="en-US" altLang="en-US" smtClean="0"/>
          </a:p>
        </p:txBody>
      </p:sp>
      <p:sp>
        <p:nvSpPr>
          <p:cNvPr id="235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E997B00-FE34-4616-A172-000C5E3E3A7B}" type="slidenum">
              <a:rPr lang="en-US" smtClean="0"/>
              <a:pPr fontAlgn="base">
                <a:spcBef>
                  <a:spcPct val="0"/>
                </a:spcBef>
                <a:spcAft>
                  <a:spcPct val="0"/>
                </a:spcAft>
                <a:defRPr/>
              </a:pPr>
              <a:t>43</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altLang="en-US" smtClean="0"/>
              <a:t>procedure_name – is the name of the procedure to be created</a:t>
            </a:r>
          </a:p>
          <a:p>
            <a:pPr eaLnBrk="1" hangingPunct="1">
              <a:spcBef>
                <a:spcPct val="0"/>
              </a:spcBef>
            </a:pPr>
            <a:r>
              <a:rPr lang="en-IE" altLang="en-US" smtClean="0"/>
              <a:t>Argument – is the name of the procedure parameter (if any) </a:t>
            </a:r>
          </a:p>
          <a:p>
            <a:pPr eaLnBrk="1" hangingPunct="1">
              <a:spcBef>
                <a:spcPct val="0"/>
              </a:spcBef>
            </a:pPr>
            <a:r>
              <a:rPr lang="en-IE" altLang="en-US" smtClean="0"/>
              <a:t>Type – is the type of the parameter if any.</a:t>
            </a:r>
          </a:p>
          <a:p>
            <a:pPr eaLnBrk="1" hangingPunct="1">
              <a:spcBef>
                <a:spcPct val="0"/>
              </a:spcBef>
            </a:pPr>
            <a:r>
              <a:rPr lang="en-IE" altLang="en-US" smtClean="0"/>
              <a:t>Procedure body is PL/SQL block that make up the code of the procedure</a:t>
            </a:r>
          </a:p>
        </p:txBody>
      </p:sp>
      <p:sp>
        <p:nvSpPr>
          <p:cNvPr id="348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7D5A913-F1D4-4767-8854-6808F4F189B6}" type="slidenum">
              <a:rPr lang="en-IE" smtClean="0">
                <a:solidFill>
                  <a:prstClr val="black"/>
                </a:solidFill>
              </a:rPr>
              <a:pPr fontAlgn="base">
                <a:spcBef>
                  <a:spcPct val="0"/>
                </a:spcBef>
                <a:spcAft>
                  <a:spcPct val="0"/>
                </a:spcAft>
                <a:defRPr/>
              </a:pPr>
              <a:t>4</a:t>
            </a:fld>
            <a:endParaRPr lang="en-IE" smtClean="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altLang="en-US" smtClean="0"/>
              <a:t>Trigger_name is the name of the trigger</a:t>
            </a:r>
          </a:p>
          <a:p>
            <a:pPr eaLnBrk="1" hangingPunct="1">
              <a:spcBef>
                <a:spcPct val="0"/>
              </a:spcBef>
            </a:pPr>
            <a:r>
              <a:rPr lang="en-IE" altLang="en-US" smtClean="0"/>
              <a:t>Triggering_event  specifies the event that fires the trigger</a:t>
            </a:r>
          </a:p>
          <a:p>
            <a:pPr eaLnBrk="1" hangingPunct="1">
              <a:spcBef>
                <a:spcPct val="0"/>
              </a:spcBef>
            </a:pPr>
            <a:r>
              <a:rPr lang="en-IE" altLang="en-US" smtClean="0"/>
              <a:t>Trigger_body is the main code for the trigger.</a:t>
            </a:r>
          </a:p>
          <a:p>
            <a:pPr eaLnBrk="1" hangingPunct="1">
              <a:spcBef>
                <a:spcPct val="0"/>
              </a:spcBef>
            </a:pPr>
            <a:r>
              <a:rPr lang="en-IE" altLang="en-US" smtClean="0"/>
              <a:t>Referencing clause – is used to refer to the data in the row currently being modified by a different name</a:t>
            </a:r>
          </a:p>
          <a:p>
            <a:pPr eaLnBrk="1" hangingPunct="1">
              <a:spcBef>
                <a:spcPct val="0"/>
              </a:spcBef>
            </a:pPr>
            <a:r>
              <a:rPr lang="en-IE" altLang="en-US" smtClean="0"/>
              <a:t>Trigger- condidition – in there when clause, if present, is evaluated first, and the body of the trigger is executed only when this condition evaluates to TRUE</a:t>
            </a:r>
          </a:p>
          <a:p>
            <a:pPr eaLnBrk="1" hangingPunct="1">
              <a:spcBef>
                <a:spcPct val="0"/>
              </a:spcBef>
            </a:pPr>
            <a:r>
              <a:rPr lang="en-IE" altLang="en-US" smtClean="0"/>
              <a:t>NOTE : Trigger body cannotbe bigger than32K, if bigger move code out into procedure/function and call from trigger. Triggers called a lot so more efficient to keep code small.</a:t>
            </a:r>
            <a:endParaRPr lang="en-US" altLang="en-US" smtClean="0"/>
          </a:p>
        </p:txBody>
      </p:sp>
      <p:sp>
        <p:nvSpPr>
          <p:cNvPr id="235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E997B00-FE34-4616-A172-000C5E3E3A7B}" type="slidenum">
              <a:rPr lang="en-US" smtClean="0"/>
              <a:pPr fontAlgn="base">
                <a:spcBef>
                  <a:spcPct val="0"/>
                </a:spcBef>
                <a:spcAft>
                  <a:spcPct val="0"/>
                </a:spcAft>
                <a:defRPr/>
              </a:pPr>
              <a:t>44</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altLang="en-US" dirty="0" err="1" smtClean="0"/>
              <a:t>Trigger_name</a:t>
            </a:r>
            <a:r>
              <a:rPr lang="en-IE" altLang="en-US" dirty="0" smtClean="0"/>
              <a:t> is the name of the trigger</a:t>
            </a:r>
          </a:p>
          <a:p>
            <a:pPr eaLnBrk="1" hangingPunct="1">
              <a:spcBef>
                <a:spcPct val="0"/>
              </a:spcBef>
            </a:pPr>
            <a:r>
              <a:rPr lang="en-IE" altLang="en-US" dirty="0" err="1" smtClean="0"/>
              <a:t>Triggering_event</a:t>
            </a:r>
            <a:r>
              <a:rPr lang="en-IE" altLang="en-US" dirty="0" smtClean="0"/>
              <a:t>  specifies the event that fires the trigger</a:t>
            </a:r>
          </a:p>
          <a:p>
            <a:pPr eaLnBrk="1" hangingPunct="1">
              <a:spcBef>
                <a:spcPct val="0"/>
              </a:spcBef>
            </a:pPr>
            <a:r>
              <a:rPr lang="en-IE" altLang="en-US" dirty="0" err="1" smtClean="0"/>
              <a:t>Trigger_body</a:t>
            </a:r>
            <a:r>
              <a:rPr lang="en-IE" altLang="en-US" dirty="0" smtClean="0"/>
              <a:t> is the main code for the trigger.</a:t>
            </a:r>
          </a:p>
          <a:p>
            <a:pPr eaLnBrk="1" hangingPunct="1">
              <a:spcBef>
                <a:spcPct val="0"/>
              </a:spcBef>
            </a:pPr>
            <a:r>
              <a:rPr lang="en-IE" altLang="en-US" dirty="0" smtClean="0"/>
              <a:t>Referencing clause – is used to refer to the data in the row currently being modified by a different name</a:t>
            </a:r>
          </a:p>
          <a:p>
            <a:pPr eaLnBrk="1" hangingPunct="1">
              <a:spcBef>
                <a:spcPct val="0"/>
              </a:spcBef>
            </a:pPr>
            <a:r>
              <a:rPr lang="en-IE" altLang="en-US" dirty="0" smtClean="0"/>
              <a:t>Trigger- condition – in there when clause, if present, is evaluated first, and the body of the trigger is executed only when this condition evaluates to TRUE</a:t>
            </a:r>
          </a:p>
          <a:p>
            <a:pPr eaLnBrk="1" hangingPunct="1">
              <a:spcBef>
                <a:spcPct val="0"/>
              </a:spcBef>
            </a:pPr>
            <a:r>
              <a:rPr lang="en-IE" altLang="en-US" dirty="0" smtClean="0"/>
              <a:t>NOTE : Trigger body </a:t>
            </a:r>
            <a:r>
              <a:rPr lang="en-IE" altLang="en-US" dirty="0" err="1" smtClean="0"/>
              <a:t>cannotbe</a:t>
            </a:r>
            <a:r>
              <a:rPr lang="en-IE" altLang="en-US" dirty="0" smtClean="0"/>
              <a:t> bigger than32K, if bigger move code out into procedure/function and call from trigger. Triggers called a lot so more efficient to keep code small.</a:t>
            </a:r>
            <a:endParaRPr lang="en-US" altLang="en-US" dirty="0" smtClean="0"/>
          </a:p>
        </p:txBody>
      </p:sp>
      <p:sp>
        <p:nvSpPr>
          <p:cNvPr id="235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E997B00-FE34-4616-A172-000C5E3E3A7B}" type="slidenum">
              <a:rPr lang="en-US" smtClean="0"/>
              <a:pPr fontAlgn="base">
                <a:spcBef>
                  <a:spcPct val="0"/>
                </a:spcBef>
                <a:spcAft>
                  <a:spcPct val="0"/>
                </a:spcAft>
                <a:defRPr/>
              </a:pPr>
              <a:t>45</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altLang="en-US" smtClean="0"/>
              <a:t>Trigger_name is the name of the trigger</a:t>
            </a:r>
          </a:p>
          <a:p>
            <a:pPr eaLnBrk="1" hangingPunct="1">
              <a:spcBef>
                <a:spcPct val="0"/>
              </a:spcBef>
            </a:pPr>
            <a:r>
              <a:rPr lang="en-IE" altLang="en-US" smtClean="0"/>
              <a:t>Triggering_event  specifies the event that fires the trigger</a:t>
            </a:r>
          </a:p>
          <a:p>
            <a:pPr eaLnBrk="1" hangingPunct="1">
              <a:spcBef>
                <a:spcPct val="0"/>
              </a:spcBef>
            </a:pPr>
            <a:r>
              <a:rPr lang="en-IE" altLang="en-US" smtClean="0"/>
              <a:t>Trigger_body is the main code for the trigger.</a:t>
            </a:r>
          </a:p>
          <a:p>
            <a:pPr eaLnBrk="1" hangingPunct="1">
              <a:spcBef>
                <a:spcPct val="0"/>
              </a:spcBef>
            </a:pPr>
            <a:r>
              <a:rPr lang="en-IE" altLang="en-US" smtClean="0"/>
              <a:t>Referencing clause – is used to refer to the data in the row currently being modified by a different name</a:t>
            </a:r>
          </a:p>
          <a:p>
            <a:pPr eaLnBrk="1" hangingPunct="1">
              <a:spcBef>
                <a:spcPct val="0"/>
              </a:spcBef>
            </a:pPr>
            <a:r>
              <a:rPr lang="en-IE" altLang="en-US" smtClean="0"/>
              <a:t>Trigger- condidition – in there when clause, if present, is evaluated first, and the body of the trigger is executed only when this condition evaluates to TRUE</a:t>
            </a:r>
          </a:p>
          <a:p>
            <a:pPr eaLnBrk="1" hangingPunct="1">
              <a:spcBef>
                <a:spcPct val="0"/>
              </a:spcBef>
            </a:pPr>
            <a:r>
              <a:rPr lang="en-IE" altLang="en-US" smtClean="0"/>
              <a:t>NOTE : Trigger body cannotbe bigger than32K, if bigger move code out into procedure/function and call from trigger. Triggers called a lot so more efficient to keep code small.</a:t>
            </a:r>
            <a:endParaRPr lang="en-US" altLang="en-US" smtClean="0"/>
          </a:p>
        </p:txBody>
      </p:sp>
      <p:sp>
        <p:nvSpPr>
          <p:cNvPr id="235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E997B00-FE34-4616-A172-000C5E3E3A7B}" type="slidenum">
              <a:rPr lang="en-US" smtClean="0"/>
              <a:pPr fontAlgn="base">
                <a:spcBef>
                  <a:spcPct val="0"/>
                </a:spcBef>
                <a:spcAft>
                  <a:spcPct val="0"/>
                </a:spcAft>
                <a:defRPr/>
              </a:pPr>
              <a:t>46</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altLang="en-US" dirty="0" smtClean="0"/>
              <a:t>DELETE - /* First delete from </a:t>
            </a:r>
            <a:r>
              <a:rPr lang="en-IE" altLang="en-US" dirty="0" err="1" smtClean="0"/>
              <a:t>major_stats</a:t>
            </a:r>
            <a:r>
              <a:rPr lang="en-IE" altLang="en-US" dirty="0" smtClean="0"/>
              <a:t>.  This will clear the statistics, and is necessary to account for the deletion  of all students in a given major. */</a:t>
            </a:r>
          </a:p>
          <a:p>
            <a:pPr eaLnBrk="1" hangingPunct="1">
              <a:spcBef>
                <a:spcPct val="0"/>
              </a:spcBef>
            </a:pPr>
            <a:r>
              <a:rPr lang="en-IE" altLang="en-US" dirty="0" smtClean="0"/>
              <a:t>FOR LOOP - /* Now loop through each major, and insert the appropriate row into </a:t>
            </a:r>
            <a:r>
              <a:rPr lang="en-IE" altLang="en-US" dirty="0" err="1" smtClean="0"/>
              <a:t>major_stats</a:t>
            </a:r>
            <a:r>
              <a:rPr lang="en-IE" altLang="en-US" dirty="0" smtClean="0"/>
              <a:t>. */</a:t>
            </a:r>
          </a:p>
          <a:p>
            <a:pPr eaLnBrk="1" hangingPunct="1">
              <a:spcBef>
                <a:spcPct val="0"/>
              </a:spcBef>
            </a:pPr>
            <a:r>
              <a:rPr lang="en-IE" altLang="en-US" dirty="0" smtClean="0"/>
              <a:t>TRIGGER - /* Keeps the </a:t>
            </a:r>
            <a:r>
              <a:rPr lang="en-IE" altLang="en-US" dirty="0" err="1" smtClean="0"/>
              <a:t>major_stats</a:t>
            </a:r>
            <a:r>
              <a:rPr lang="en-IE" altLang="en-US" dirty="0" smtClean="0"/>
              <a:t> table up-to-date with changes made to the students table. */</a:t>
            </a:r>
          </a:p>
          <a:p>
            <a:pPr eaLnBrk="1" hangingPunct="1">
              <a:spcBef>
                <a:spcPct val="0"/>
              </a:spcBef>
            </a:pPr>
            <a:endParaRPr lang="en-IE" altLang="en-US" dirty="0" smtClean="0"/>
          </a:p>
          <a:p>
            <a:pPr eaLnBrk="1" hangingPunct="1">
              <a:spcBef>
                <a:spcPct val="0"/>
              </a:spcBef>
            </a:pPr>
            <a:r>
              <a:rPr lang="en-IE" altLang="en-US" dirty="0" smtClean="0"/>
              <a:t>A statement trigger can be fired for more then one type of triggering  statement. This example is fired on INSERT, UPDATE or DELETE</a:t>
            </a:r>
          </a:p>
          <a:p>
            <a:pPr eaLnBrk="1" hangingPunct="1">
              <a:spcBef>
                <a:spcPct val="0"/>
              </a:spcBef>
            </a:pPr>
            <a:r>
              <a:rPr lang="en-IE" altLang="en-US" dirty="0" smtClean="0"/>
              <a:t>The triggering event specifies one or more of the DML operations that should fire the trigger.</a:t>
            </a:r>
          </a:p>
          <a:p>
            <a:pPr eaLnBrk="1" hangingPunct="1">
              <a:spcBef>
                <a:spcPct val="0"/>
              </a:spcBef>
            </a:pPr>
            <a:endParaRPr lang="en-IE" altLang="en-US" dirty="0" smtClean="0"/>
          </a:p>
          <a:p>
            <a:pPr eaLnBrk="1" hangingPunct="1">
              <a:spcBef>
                <a:spcPct val="0"/>
              </a:spcBef>
            </a:pPr>
            <a:endParaRPr lang="en-US" altLang="en-US" dirty="0" smtClean="0"/>
          </a:p>
        </p:txBody>
      </p:sp>
      <p:sp>
        <p:nvSpPr>
          <p:cNvPr id="245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DD465F2-D159-4CED-AD55-29C102EBAD4A}" type="slidenum">
              <a:rPr lang="en-US" smtClean="0"/>
              <a:pPr fontAlgn="base">
                <a:spcBef>
                  <a:spcPct val="0"/>
                </a:spcBef>
                <a:spcAft>
                  <a:spcPct val="0"/>
                </a:spcAft>
                <a:defRPr/>
              </a:pPr>
              <a:t>47</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94F2A295-A983-4E00-B475-0A16A50BF47C}" type="slidenum">
              <a:rPr lang="en-IE" smtClean="0"/>
              <a:t>48</a:t>
            </a:fld>
            <a:endParaRPr lang="en-IE"/>
          </a:p>
        </p:txBody>
      </p:sp>
    </p:spTree>
    <p:extLst>
      <p:ext uri="{BB962C8B-B14F-4D97-AF65-F5344CB8AC3E}">
        <p14:creationId xmlns:p14="http://schemas.microsoft.com/office/powerpoint/2010/main" val="501813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94F2A295-A983-4E00-B475-0A16A50BF47C}" type="slidenum">
              <a:rPr lang="en-IE" smtClean="0"/>
              <a:t>55</a:t>
            </a:fld>
            <a:endParaRPr lang="en-IE"/>
          </a:p>
        </p:txBody>
      </p:sp>
    </p:spTree>
    <p:extLst>
      <p:ext uri="{BB962C8B-B14F-4D97-AF65-F5344CB8AC3E}">
        <p14:creationId xmlns:p14="http://schemas.microsoft.com/office/powerpoint/2010/main" val="3225586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94F2A295-A983-4E00-B475-0A16A50BF47C}" type="slidenum">
              <a:rPr lang="en-IE" smtClean="0"/>
              <a:t>56</a:t>
            </a:fld>
            <a:endParaRPr lang="en-IE"/>
          </a:p>
        </p:txBody>
      </p:sp>
    </p:spTree>
    <p:extLst>
      <p:ext uri="{BB962C8B-B14F-4D97-AF65-F5344CB8AC3E}">
        <p14:creationId xmlns:p14="http://schemas.microsoft.com/office/powerpoint/2010/main" val="2183988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94F2A295-A983-4E00-B475-0A16A50BF47C}" type="slidenum">
              <a:rPr lang="en-IE" smtClean="0"/>
              <a:t>57</a:t>
            </a:fld>
            <a:endParaRPr lang="en-IE"/>
          </a:p>
        </p:txBody>
      </p:sp>
    </p:spTree>
    <p:extLst>
      <p:ext uri="{BB962C8B-B14F-4D97-AF65-F5344CB8AC3E}">
        <p14:creationId xmlns:p14="http://schemas.microsoft.com/office/powerpoint/2010/main" val="19428314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94F2A295-A983-4E00-B475-0A16A50BF47C}" type="slidenum">
              <a:rPr lang="en-IE" smtClean="0"/>
              <a:t>58</a:t>
            </a:fld>
            <a:endParaRPr lang="en-IE"/>
          </a:p>
        </p:txBody>
      </p:sp>
    </p:spTree>
    <p:extLst>
      <p:ext uri="{BB962C8B-B14F-4D97-AF65-F5344CB8AC3E}">
        <p14:creationId xmlns:p14="http://schemas.microsoft.com/office/powerpoint/2010/main" val="3065309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94F2A295-A983-4E00-B475-0A16A50BF47C}" type="slidenum">
              <a:rPr lang="en-IE" smtClean="0"/>
              <a:t>59</a:t>
            </a:fld>
            <a:endParaRPr lang="en-IE"/>
          </a:p>
        </p:txBody>
      </p:sp>
    </p:spTree>
    <p:extLst>
      <p:ext uri="{BB962C8B-B14F-4D97-AF65-F5344CB8AC3E}">
        <p14:creationId xmlns:p14="http://schemas.microsoft.com/office/powerpoint/2010/main" val="257480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altLang="en-US" smtClean="0"/>
              <a:t>NOTE: When a procedure is being created changes are being made regularly. To faciliate a large number of changes to the procedure you can use the OR REPLACE keywords. When using this, if the procedure exists it is dropped first, without a warning message (DROP PROCEUDRE can be used to drop a procedure) If the procedure does not already exist it will create it. </a:t>
            </a:r>
          </a:p>
          <a:p>
            <a:pPr eaLnBrk="1" hangingPunct="1">
              <a:spcBef>
                <a:spcPct val="0"/>
              </a:spcBef>
            </a:pPr>
            <a:endParaRPr lang="en-IE" altLang="en-US" smtClean="0"/>
          </a:p>
          <a:p>
            <a:pPr eaLnBrk="1" hangingPunct="1">
              <a:spcBef>
                <a:spcPct val="0"/>
              </a:spcBef>
            </a:pPr>
            <a:r>
              <a:rPr lang="en-IE" altLang="en-US" smtClean="0"/>
              <a:t>After the End statement the procedure name can be included altough it is option.</a:t>
            </a:r>
          </a:p>
        </p:txBody>
      </p:sp>
      <p:sp>
        <p:nvSpPr>
          <p:cNvPr id="35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CFBBA4-8618-4522-8E9A-25A7999B82F0}" type="slidenum">
              <a:rPr lang="en-IE" smtClean="0">
                <a:solidFill>
                  <a:prstClr val="black"/>
                </a:solidFill>
              </a:rPr>
              <a:pPr fontAlgn="base">
                <a:spcBef>
                  <a:spcPct val="0"/>
                </a:spcBef>
                <a:spcAft>
                  <a:spcPct val="0"/>
                </a:spcAft>
                <a:defRPr/>
              </a:pPr>
              <a:t>6</a:t>
            </a:fld>
            <a:endParaRPr lang="en-IE" smtClean="0">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94F2A295-A983-4E00-B475-0A16A50BF47C}" type="slidenum">
              <a:rPr lang="en-IE" smtClean="0"/>
              <a:t>60</a:t>
            </a:fld>
            <a:endParaRPr lang="en-IE"/>
          </a:p>
        </p:txBody>
      </p:sp>
    </p:spTree>
    <p:extLst>
      <p:ext uri="{BB962C8B-B14F-4D97-AF65-F5344CB8AC3E}">
        <p14:creationId xmlns:p14="http://schemas.microsoft.com/office/powerpoint/2010/main" val="1323392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94F2A295-A983-4E00-B475-0A16A50BF47C}" type="slidenum">
              <a:rPr lang="en-IE" smtClean="0"/>
              <a:t>62</a:t>
            </a:fld>
            <a:endParaRPr lang="en-IE"/>
          </a:p>
        </p:txBody>
      </p:sp>
    </p:spTree>
    <p:extLst>
      <p:ext uri="{BB962C8B-B14F-4D97-AF65-F5344CB8AC3E}">
        <p14:creationId xmlns:p14="http://schemas.microsoft.com/office/powerpoint/2010/main" val="3963590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94F2A295-A983-4E00-B475-0A16A50BF47C}" type="slidenum">
              <a:rPr lang="en-IE" smtClean="0"/>
              <a:t>63</a:t>
            </a:fld>
            <a:endParaRPr lang="en-IE"/>
          </a:p>
        </p:txBody>
      </p:sp>
    </p:spTree>
    <p:extLst>
      <p:ext uri="{BB962C8B-B14F-4D97-AF65-F5344CB8AC3E}">
        <p14:creationId xmlns:p14="http://schemas.microsoft.com/office/powerpoint/2010/main" val="39635900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94F2A295-A983-4E00-B475-0A16A50BF47C}" type="slidenum">
              <a:rPr lang="en-IE" smtClean="0"/>
              <a:t>65</a:t>
            </a:fld>
            <a:endParaRPr lang="en-IE"/>
          </a:p>
        </p:txBody>
      </p:sp>
    </p:spTree>
    <p:extLst>
      <p:ext uri="{BB962C8B-B14F-4D97-AF65-F5344CB8AC3E}">
        <p14:creationId xmlns:p14="http://schemas.microsoft.com/office/powerpoint/2010/main" val="2933041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94F2A295-A983-4E00-B475-0A16A50BF47C}" type="slidenum">
              <a:rPr lang="en-IE" smtClean="0"/>
              <a:t>67</a:t>
            </a:fld>
            <a:endParaRPr lang="en-IE"/>
          </a:p>
        </p:txBody>
      </p:sp>
    </p:spTree>
    <p:extLst>
      <p:ext uri="{BB962C8B-B14F-4D97-AF65-F5344CB8AC3E}">
        <p14:creationId xmlns:p14="http://schemas.microsoft.com/office/powerpoint/2010/main" val="3529454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003A957-5C9C-4F0E-B52B-E2872C7994A9}" type="slidenum">
              <a:rPr lang="en-IE" smtClean="0">
                <a:solidFill>
                  <a:prstClr val="black"/>
                </a:solidFill>
              </a:rPr>
              <a:pPr/>
              <a:t>9</a:t>
            </a:fld>
            <a:endParaRPr lang="en-IE">
              <a:solidFill>
                <a:prstClr val="black"/>
              </a:solidFill>
            </a:endParaRPr>
          </a:p>
        </p:txBody>
      </p:sp>
    </p:spTree>
    <p:extLst>
      <p:ext uri="{BB962C8B-B14F-4D97-AF65-F5344CB8AC3E}">
        <p14:creationId xmlns:p14="http://schemas.microsoft.com/office/powerpoint/2010/main" val="1138674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003A957-5C9C-4F0E-B52B-E2872C7994A9}" type="slidenum">
              <a:rPr lang="en-IE" smtClean="0">
                <a:solidFill>
                  <a:prstClr val="black"/>
                </a:solidFill>
              </a:rPr>
              <a:pPr/>
              <a:t>11</a:t>
            </a:fld>
            <a:endParaRPr lang="en-IE">
              <a:solidFill>
                <a:prstClr val="black"/>
              </a:solidFill>
            </a:endParaRPr>
          </a:p>
        </p:txBody>
      </p:sp>
    </p:spTree>
    <p:extLst>
      <p:ext uri="{BB962C8B-B14F-4D97-AF65-F5344CB8AC3E}">
        <p14:creationId xmlns:p14="http://schemas.microsoft.com/office/powerpoint/2010/main" val="3103701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003A957-5C9C-4F0E-B52B-E2872C7994A9}" type="slidenum">
              <a:rPr lang="en-IE" smtClean="0">
                <a:solidFill>
                  <a:prstClr val="black"/>
                </a:solidFill>
              </a:rPr>
              <a:pPr/>
              <a:t>13</a:t>
            </a:fld>
            <a:endParaRPr lang="en-IE">
              <a:solidFill>
                <a:prstClr val="black"/>
              </a:solidFill>
            </a:endParaRPr>
          </a:p>
        </p:txBody>
      </p:sp>
    </p:spTree>
    <p:extLst>
      <p:ext uri="{BB962C8B-B14F-4D97-AF65-F5344CB8AC3E}">
        <p14:creationId xmlns:p14="http://schemas.microsoft.com/office/powerpoint/2010/main" val="3988564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003A957-5C9C-4F0E-B52B-E2872C7994A9}" type="slidenum">
              <a:rPr lang="en-IE" smtClean="0">
                <a:solidFill>
                  <a:prstClr val="black"/>
                </a:solidFill>
              </a:rPr>
              <a:pPr/>
              <a:t>14</a:t>
            </a:fld>
            <a:endParaRPr lang="en-IE">
              <a:solidFill>
                <a:prstClr val="black"/>
              </a:solidFill>
            </a:endParaRPr>
          </a:p>
        </p:txBody>
      </p:sp>
    </p:spTree>
    <p:extLst>
      <p:ext uri="{BB962C8B-B14F-4D97-AF65-F5344CB8AC3E}">
        <p14:creationId xmlns:p14="http://schemas.microsoft.com/office/powerpoint/2010/main" val="199470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003A957-5C9C-4F0E-B52B-E2872C7994A9}" type="slidenum">
              <a:rPr lang="en-IE" smtClean="0">
                <a:solidFill>
                  <a:prstClr val="black"/>
                </a:solidFill>
              </a:rPr>
              <a:pPr/>
              <a:t>15</a:t>
            </a:fld>
            <a:endParaRPr lang="en-IE">
              <a:solidFill>
                <a:prstClr val="black"/>
              </a:solidFill>
            </a:endParaRPr>
          </a:p>
        </p:txBody>
      </p:sp>
    </p:spTree>
    <p:extLst>
      <p:ext uri="{BB962C8B-B14F-4D97-AF65-F5344CB8AC3E}">
        <p14:creationId xmlns:p14="http://schemas.microsoft.com/office/powerpoint/2010/main" val="1231028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003A957-5C9C-4F0E-B52B-E2872C7994A9}" type="slidenum">
              <a:rPr lang="en-IE" smtClean="0">
                <a:solidFill>
                  <a:prstClr val="black"/>
                </a:solidFill>
              </a:rPr>
              <a:pPr/>
              <a:t>16</a:t>
            </a:fld>
            <a:endParaRPr lang="en-IE">
              <a:solidFill>
                <a:prstClr val="black"/>
              </a:solidFill>
            </a:endParaRPr>
          </a:p>
        </p:txBody>
      </p:sp>
    </p:spTree>
    <p:extLst>
      <p:ext uri="{BB962C8B-B14F-4D97-AF65-F5344CB8AC3E}">
        <p14:creationId xmlns:p14="http://schemas.microsoft.com/office/powerpoint/2010/main" val="4052541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E07E63C8-24E2-4492-B6B4-FA9A4F8F0CB3}" type="datetimeFigureOut">
              <a:rPr lang="en-IE" smtClean="0">
                <a:solidFill>
                  <a:srgbClr val="1F497D"/>
                </a:solidFill>
              </a:rPr>
              <a:pPr/>
              <a:t>21/03/2019</a:t>
            </a:fld>
            <a:endParaRPr lang="en-IE">
              <a:solidFill>
                <a:srgbClr val="1F497D"/>
              </a:solidFill>
            </a:endParaRPr>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IE">
              <a:solidFill>
                <a:srgbClr val="1F497D"/>
              </a:solidFill>
            </a:endParaRP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9" name="Slide Number Placeholder 28"/>
          <p:cNvSpPr>
            <a:spLocks noGrp="1"/>
          </p:cNvSpPr>
          <p:nvPr>
            <p:ph type="sldNum" sz="quarter" idx="12"/>
          </p:nvPr>
        </p:nvSpPr>
        <p:spPr bwMode="auto">
          <a:xfrm>
            <a:off x="1325544" y="4928702"/>
            <a:ext cx="609600" cy="517524"/>
          </a:xfrm>
        </p:spPr>
        <p:txBody>
          <a:bodyPr/>
          <a:lstStyle/>
          <a:p>
            <a:fld id="{E01A5CAD-726D-4798-88FC-C034809A2891}" type="slidenum">
              <a:rPr lang="en-IE" smtClean="0"/>
              <a:pPr/>
              <a:t>‹#›</a:t>
            </a:fld>
            <a:endParaRPr lang="en-IE"/>
          </a:p>
        </p:txBody>
      </p:sp>
    </p:spTree>
    <p:extLst>
      <p:ext uri="{BB962C8B-B14F-4D97-AF65-F5344CB8AC3E}">
        <p14:creationId xmlns:p14="http://schemas.microsoft.com/office/powerpoint/2010/main" val="335157723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07E63C8-24E2-4492-B6B4-FA9A4F8F0CB3}" type="datetimeFigureOut">
              <a:rPr lang="en-IE" smtClean="0">
                <a:solidFill>
                  <a:srgbClr val="1F497D"/>
                </a:solidFill>
              </a:rPr>
              <a:pPr/>
              <a:t>21/03/2019</a:t>
            </a:fld>
            <a:endParaRPr lang="en-IE">
              <a:solidFill>
                <a:srgbClr val="1F497D"/>
              </a:solidFill>
            </a:endParaRPr>
          </a:p>
        </p:txBody>
      </p:sp>
      <p:sp>
        <p:nvSpPr>
          <p:cNvPr id="5" name="Footer Placeholder 4"/>
          <p:cNvSpPr>
            <a:spLocks noGrp="1"/>
          </p:cNvSpPr>
          <p:nvPr>
            <p:ph type="ftr" sz="quarter" idx="11"/>
          </p:nvPr>
        </p:nvSpPr>
        <p:spPr/>
        <p:txBody>
          <a:bodyPr/>
          <a:lstStyle/>
          <a:p>
            <a:endParaRPr lang="en-IE">
              <a:solidFill>
                <a:srgbClr val="1F497D"/>
              </a:solidFill>
            </a:endParaRPr>
          </a:p>
        </p:txBody>
      </p:sp>
      <p:sp>
        <p:nvSpPr>
          <p:cNvPr id="6" name="Slide Number Placeholder 5"/>
          <p:cNvSpPr>
            <a:spLocks noGrp="1"/>
          </p:cNvSpPr>
          <p:nvPr>
            <p:ph type="sldNum" sz="quarter" idx="12"/>
          </p:nvPr>
        </p:nvSpPr>
        <p:spPr/>
        <p:txBody>
          <a:bodyPr/>
          <a:lstStyle/>
          <a:p>
            <a:fld id="{E01A5CAD-726D-4798-88FC-C034809A2891}" type="slidenum">
              <a:rPr lang="en-IE" smtClean="0"/>
              <a:pPr/>
              <a:t>‹#›</a:t>
            </a:fld>
            <a:endParaRPr lang="en-IE"/>
          </a:p>
        </p:txBody>
      </p:sp>
    </p:spTree>
    <p:extLst>
      <p:ext uri="{BB962C8B-B14F-4D97-AF65-F5344CB8AC3E}">
        <p14:creationId xmlns:p14="http://schemas.microsoft.com/office/powerpoint/2010/main" val="1525764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07E63C8-24E2-4492-B6B4-FA9A4F8F0CB3}" type="datetimeFigureOut">
              <a:rPr lang="en-IE" smtClean="0">
                <a:solidFill>
                  <a:srgbClr val="1F497D"/>
                </a:solidFill>
              </a:rPr>
              <a:pPr/>
              <a:t>21/03/2019</a:t>
            </a:fld>
            <a:endParaRPr lang="en-IE">
              <a:solidFill>
                <a:srgbClr val="1F497D"/>
              </a:solidFill>
            </a:endParaRPr>
          </a:p>
        </p:txBody>
      </p:sp>
      <p:sp>
        <p:nvSpPr>
          <p:cNvPr id="5" name="Footer Placeholder 4"/>
          <p:cNvSpPr>
            <a:spLocks noGrp="1"/>
          </p:cNvSpPr>
          <p:nvPr>
            <p:ph type="ftr" sz="quarter" idx="11"/>
          </p:nvPr>
        </p:nvSpPr>
        <p:spPr/>
        <p:txBody>
          <a:bodyPr/>
          <a:lstStyle/>
          <a:p>
            <a:endParaRPr lang="en-IE">
              <a:solidFill>
                <a:srgbClr val="1F497D"/>
              </a:solidFill>
            </a:endParaRPr>
          </a:p>
        </p:txBody>
      </p:sp>
      <p:sp>
        <p:nvSpPr>
          <p:cNvPr id="6" name="Slide Number Placeholder 5"/>
          <p:cNvSpPr>
            <a:spLocks noGrp="1"/>
          </p:cNvSpPr>
          <p:nvPr>
            <p:ph type="sldNum" sz="quarter" idx="12"/>
          </p:nvPr>
        </p:nvSpPr>
        <p:spPr/>
        <p:txBody>
          <a:bodyPr/>
          <a:lstStyle/>
          <a:p>
            <a:fld id="{E01A5CAD-726D-4798-88FC-C034809A2891}" type="slidenum">
              <a:rPr lang="en-IE" smtClean="0"/>
              <a:pPr/>
              <a:t>‹#›</a:t>
            </a:fld>
            <a:endParaRPr lang="en-IE"/>
          </a:p>
        </p:txBody>
      </p:sp>
    </p:spTree>
    <p:extLst>
      <p:ext uri="{BB962C8B-B14F-4D97-AF65-F5344CB8AC3E}">
        <p14:creationId xmlns:p14="http://schemas.microsoft.com/office/powerpoint/2010/main" val="854355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E07E63C8-24E2-4492-B6B4-FA9A4F8F0CB3}" type="datetimeFigureOut">
              <a:rPr lang="en-IE" smtClean="0">
                <a:solidFill>
                  <a:srgbClr val="1F497D"/>
                </a:solidFill>
              </a:rPr>
              <a:pPr/>
              <a:t>21/03/2019</a:t>
            </a:fld>
            <a:endParaRPr lang="en-IE">
              <a:solidFill>
                <a:srgbClr val="1F497D"/>
              </a:solidFill>
            </a:endParaRPr>
          </a:p>
        </p:txBody>
      </p:sp>
      <p:sp>
        <p:nvSpPr>
          <p:cNvPr id="9" name="Slide Number Placeholder 8"/>
          <p:cNvSpPr>
            <a:spLocks noGrp="1"/>
          </p:cNvSpPr>
          <p:nvPr>
            <p:ph type="sldNum" sz="quarter" idx="15"/>
          </p:nvPr>
        </p:nvSpPr>
        <p:spPr/>
        <p:txBody>
          <a:bodyPr rtlCol="0"/>
          <a:lstStyle/>
          <a:p>
            <a:fld id="{E01A5CAD-726D-4798-88FC-C034809A2891}" type="slidenum">
              <a:rPr lang="en-IE" smtClean="0"/>
              <a:pPr/>
              <a:t>‹#›</a:t>
            </a:fld>
            <a:endParaRPr lang="en-IE"/>
          </a:p>
        </p:txBody>
      </p:sp>
      <p:sp>
        <p:nvSpPr>
          <p:cNvPr id="10" name="Footer Placeholder 9"/>
          <p:cNvSpPr>
            <a:spLocks noGrp="1"/>
          </p:cNvSpPr>
          <p:nvPr>
            <p:ph type="ftr" sz="quarter" idx="16"/>
          </p:nvPr>
        </p:nvSpPr>
        <p:spPr/>
        <p:txBody>
          <a:bodyPr rtlCol="0"/>
          <a:lstStyle/>
          <a:p>
            <a:endParaRPr lang="en-IE">
              <a:solidFill>
                <a:srgbClr val="1F497D"/>
              </a:solidFill>
            </a:endParaRPr>
          </a:p>
        </p:txBody>
      </p:sp>
    </p:spTree>
    <p:extLst>
      <p:ext uri="{BB962C8B-B14F-4D97-AF65-F5344CB8AC3E}">
        <p14:creationId xmlns:p14="http://schemas.microsoft.com/office/powerpoint/2010/main" val="3531788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E07E63C8-24E2-4492-B6B4-FA9A4F8F0CB3}" type="datetimeFigureOut">
              <a:rPr lang="en-IE" smtClean="0">
                <a:solidFill>
                  <a:srgbClr val="EEECE1"/>
                </a:solidFill>
              </a:rPr>
              <a:pPr/>
              <a:t>21/03/2019</a:t>
            </a:fld>
            <a:endParaRPr lang="en-IE">
              <a:solidFill>
                <a:srgbClr val="EEECE1"/>
              </a:solidFill>
            </a:endParaRPr>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IE">
              <a:solidFill>
                <a:srgbClr val="EEECE1"/>
              </a:solidFill>
            </a:endParaRPr>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6" name="Slide Number Placeholder 5"/>
          <p:cNvSpPr>
            <a:spLocks noGrp="1"/>
          </p:cNvSpPr>
          <p:nvPr>
            <p:ph type="sldNum" sz="quarter" idx="12"/>
          </p:nvPr>
        </p:nvSpPr>
        <p:spPr bwMode="auto">
          <a:xfrm>
            <a:off x="1340616" y="4928702"/>
            <a:ext cx="609600" cy="517524"/>
          </a:xfrm>
        </p:spPr>
        <p:txBody>
          <a:bodyPr/>
          <a:lstStyle/>
          <a:p>
            <a:fld id="{E01A5CAD-726D-4798-88FC-C034809A2891}" type="slidenum">
              <a:rPr lang="en-IE" smtClean="0"/>
              <a:pPr/>
              <a:t>‹#›</a:t>
            </a:fld>
            <a:endParaRPr lang="en-IE"/>
          </a:p>
        </p:txBody>
      </p:sp>
    </p:spTree>
    <p:extLst>
      <p:ext uri="{BB962C8B-B14F-4D97-AF65-F5344CB8AC3E}">
        <p14:creationId xmlns:p14="http://schemas.microsoft.com/office/powerpoint/2010/main" val="371137595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E07E63C8-24E2-4492-B6B4-FA9A4F8F0CB3}" type="datetimeFigureOut">
              <a:rPr lang="en-IE" smtClean="0">
                <a:solidFill>
                  <a:srgbClr val="1F497D"/>
                </a:solidFill>
              </a:rPr>
              <a:pPr/>
              <a:t>21/03/2019</a:t>
            </a:fld>
            <a:endParaRPr lang="en-IE">
              <a:solidFill>
                <a:srgbClr val="1F497D"/>
              </a:solidFill>
            </a:endParaRPr>
          </a:p>
        </p:txBody>
      </p:sp>
      <p:sp>
        <p:nvSpPr>
          <p:cNvPr id="6" name="Footer Placeholder 5"/>
          <p:cNvSpPr>
            <a:spLocks noGrp="1"/>
          </p:cNvSpPr>
          <p:nvPr>
            <p:ph type="ftr" sz="quarter" idx="11"/>
          </p:nvPr>
        </p:nvSpPr>
        <p:spPr/>
        <p:txBody>
          <a:bodyPr/>
          <a:lstStyle/>
          <a:p>
            <a:endParaRPr lang="en-IE">
              <a:solidFill>
                <a:srgbClr val="1F497D"/>
              </a:solidFill>
            </a:endParaRPr>
          </a:p>
        </p:txBody>
      </p:sp>
      <p:sp>
        <p:nvSpPr>
          <p:cNvPr id="7" name="Slide Number Placeholder 6"/>
          <p:cNvSpPr>
            <a:spLocks noGrp="1"/>
          </p:cNvSpPr>
          <p:nvPr>
            <p:ph type="sldNum" sz="quarter" idx="12"/>
          </p:nvPr>
        </p:nvSpPr>
        <p:spPr/>
        <p:txBody>
          <a:bodyPr/>
          <a:lstStyle/>
          <a:p>
            <a:fld id="{E01A5CAD-726D-4798-88FC-C034809A2891}" type="slidenum">
              <a:rPr lang="en-IE" smtClean="0"/>
              <a:pPr/>
              <a:t>‹#›</a:t>
            </a:fld>
            <a:endParaRPr lang="en-IE"/>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819200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E07E63C8-24E2-4492-B6B4-FA9A4F8F0CB3}" type="datetimeFigureOut">
              <a:rPr lang="en-IE" smtClean="0">
                <a:solidFill>
                  <a:srgbClr val="1F497D"/>
                </a:solidFill>
              </a:rPr>
              <a:pPr/>
              <a:t>21/03/2019</a:t>
            </a:fld>
            <a:endParaRPr lang="en-IE">
              <a:solidFill>
                <a:srgbClr val="1F497D"/>
              </a:solidFill>
            </a:endParaRPr>
          </a:p>
        </p:txBody>
      </p:sp>
      <p:sp>
        <p:nvSpPr>
          <p:cNvPr id="8" name="Footer Placeholder 7"/>
          <p:cNvSpPr>
            <a:spLocks noGrp="1"/>
          </p:cNvSpPr>
          <p:nvPr>
            <p:ph type="ftr" sz="quarter" idx="11"/>
          </p:nvPr>
        </p:nvSpPr>
        <p:spPr/>
        <p:txBody>
          <a:bodyPr/>
          <a:lstStyle/>
          <a:p>
            <a:endParaRPr lang="en-IE">
              <a:solidFill>
                <a:srgbClr val="1F497D"/>
              </a:solidFill>
            </a:endParaRPr>
          </a:p>
        </p:txBody>
      </p:sp>
      <p:sp>
        <p:nvSpPr>
          <p:cNvPr id="9" name="Slide Number Placeholder 8"/>
          <p:cNvSpPr>
            <a:spLocks noGrp="1"/>
          </p:cNvSpPr>
          <p:nvPr>
            <p:ph type="sldNum" sz="quarter" idx="12"/>
          </p:nvPr>
        </p:nvSpPr>
        <p:spPr/>
        <p:txBody>
          <a:bodyPr/>
          <a:lstStyle/>
          <a:p>
            <a:fld id="{E01A5CAD-726D-4798-88FC-C034809A2891}" type="slidenum">
              <a:rPr lang="en-IE" smtClean="0"/>
              <a:pPr/>
              <a:t>‹#›</a:t>
            </a:fld>
            <a:endParaRPr lang="en-IE"/>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1911749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E07E63C8-24E2-4492-B6B4-FA9A4F8F0CB3}" type="datetimeFigureOut">
              <a:rPr lang="en-IE" smtClean="0">
                <a:solidFill>
                  <a:srgbClr val="1F497D"/>
                </a:solidFill>
              </a:rPr>
              <a:pPr/>
              <a:t>21/03/2019</a:t>
            </a:fld>
            <a:endParaRPr lang="en-IE">
              <a:solidFill>
                <a:srgbClr val="1F497D"/>
              </a:solidFill>
            </a:endParaRPr>
          </a:p>
        </p:txBody>
      </p:sp>
      <p:sp>
        <p:nvSpPr>
          <p:cNvPr id="7" name="Slide Number Placeholder 6"/>
          <p:cNvSpPr>
            <a:spLocks noGrp="1"/>
          </p:cNvSpPr>
          <p:nvPr>
            <p:ph type="sldNum" sz="quarter" idx="11"/>
          </p:nvPr>
        </p:nvSpPr>
        <p:spPr/>
        <p:txBody>
          <a:bodyPr rtlCol="0"/>
          <a:lstStyle/>
          <a:p>
            <a:fld id="{E01A5CAD-726D-4798-88FC-C034809A2891}" type="slidenum">
              <a:rPr lang="en-IE" smtClean="0"/>
              <a:pPr/>
              <a:t>‹#›</a:t>
            </a:fld>
            <a:endParaRPr lang="en-IE"/>
          </a:p>
        </p:txBody>
      </p:sp>
      <p:sp>
        <p:nvSpPr>
          <p:cNvPr id="8" name="Footer Placeholder 7"/>
          <p:cNvSpPr>
            <a:spLocks noGrp="1"/>
          </p:cNvSpPr>
          <p:nvPr>
            <p:ph type="ftr" sz="quarter" idx="12"/>
          </p:nvPr>
        </p:nvSpPr>
        <p:spPr/>
        <p:txBody>
          <a:bodyPr rtlCol="0"/>
          <a:lstStyle/>
          <a:p>
            <a:endParaRPr lang="en-IE">
              <a:solidFill>
                <a:srgbClr val="1F497D"/>
              </a:solidFill>
            </a:endParaRPr>
          </a:p>
        </p:txBody>
      </p:sp>
    </p:spTree>
    <p:extLst>
      <p:ext uri="{BB962C8B-B14F-4D97-AF65-F5344CB8AC3E}">
        <p14:creationId xmlns:p14="http://schemas.microsoft.com/office/powerpoint/2010/main" val="1267222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7E63C8-24E2-4492-B6B4-FA9A4F8F0CB3}" type="datetimeFigureOut">
              <a:rPr lang="en-IE" smtClean="0">
                <a:solidFill>
                  <a:srgbClr val="1F497D"/>
                </a:solidFill>
              </a:rPr>
              <a:pPr/>
              <a:t>21/03/2019</a:t>
            </a:fld>
            <a:endParaRPr lang="en-IE">
              <a:solidFill>
                <a:srgbClr val="1F497D"/>
              </a:solidFill>
            </a:endParaRPr>
          </a:p>
        </p:txBody>
      </p:sp>
      <p:sp>
        <p:nvSpPr>
          <p:cNvPr id="3" name="Footer Placeholder 2"/>
          <p:cNvSpPr>
            <a:spLocks noGrp="1"/>
          </p:cNvSpPr>
          <p:nvPr>
            <p:ph type="ftr" sz="quarter" idx="11"/>
          </p:nvPr>
        </p:nvSpPr>
        <p:spPr/>
        <p:txBody>
          <a:bodyPr/>
          <a:lstStyle/>
          <a:p>
            <a:endParaRPr lang="en-IE">
              <a:solidFill>
                <a:srgbClr val="1F497D"/>
              </a:solidFill>
            </a:endParaRPr>
          </a:p>
        </p:txBody>
      </p:sp>
      <p:sp>
        <p:nvSpPr>
          <p:cNvPr id="4" name="Slide Number Placeholder 3"/>
          <p:cNvSpPr>
            <a:spLocks noGrp="1"/>
          </p:cNvSpPr>
          <p:nvPr>
            <p:ph type="sldNum" sz="quarter" idx="12"/>
          </p:nvPr>
        </p:nvSpPr>
        <p:spPr/>
        <p:txBody>
          <a:bodyPr/>
          <a:lstStyle/>
          <a:p>
            <a:fld id="{E01A5CAD-726D-4798-88FC-C034809A2891}" type="slidenum">
              <a:rPr lang="en-IE" smtClean="0"/>
              <a:pPr/>
              <a:t>‹#›</a:t>
            </a:fld>
            <a:endParaRPr lang="en-IE"/>
          </a:p>
        </p:txBody>
      </p:sp>
    </p:spTree>
    <p:extLst>
      <p:ext uri="{BB962C8B-B14F-4D97-AF65-F5344CB8AC3E}">
        <p14:creationId xmlns:p14="http://schemas.microsoft.com/office/powerpoint/2010/main" val="1332388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E07E63C8-24E2-4492-B6B4-FA9A4F8F0CB3}" type="datetimeFigureOut">
              <a:rPr lang="en-IE" smtClean="0">
                <a:solidFill>
                  <a:srgbClr val="1F497D"/>
                </a:solidFill>
              </a:rPr>
              <a:pPr/>
              <a:t>21/03/2019</a:t>
            </a:fld>
            <a:endParaRPr lang="en-IE">
              <a:solidFill>
                <a:srgbClr val="1F497D"/>
              </a:solidFill>
            </a:endParaRPr>
          </a:p>
        </p:txBody>
      </p:sp>
      <p:sp>
        <p:nvSpPr>
          <p:cNvPr id="22" name="Slide Number Placeholder 21"/>
          <p:cNvSpPr>
            <a:spLocks noGrp="1"/>
          </p:cNvSpPr>
          <p:nvPr>
            <p:ph type="sldNum" sz="quarter" idx="15"/>
          </p:nvPr>
        </p:nvSpPr>
        <p:spPr/>
        <p:txBody>
          <a:bodyPr rtlCol="0"/>
          <a:lstStyle/>
          <a:p>
            <a:fld id="{E01A5CAD-726D-4798-88FC-C034809A2891}" type="slidenum">
              <a:rPr lang="en-IE" smtClean="0"/>
              <a:pPr/>
              <a:t>‹#›</a:t>
            </a:fld>
            <a:endParaRPr lang="en-IE"/>
          </a:p>
        </p:txBody>
      </p:sp>
      <p:sp>
        <p:nvSpPr>
          <p:cNvPr id="23" name="Footer Placeholder 22"/>
          <p:cNvSpPr>
            <a:spLocks noGrp="1"/>
          </p:cNvSpPr>
          <p:nvPr>
            <p:ph type="ftr" sz="quarter" idx="16"/>
          </p:nvPr>
        </p:nvSpPr>
        <p:spPr/>
        <p:txBody>
          <a:bodyPr rtlCol="0"/>
          <a:lstStyle/>
          <a:p>
            <a:endParaRPr lang="en-IE">
              <a:solidFill>
                <a:srgbClr val="1F497D"/>
              </a:solidFill>
            </a:endParaRPr>
          </a:p>
        </p:txBody>
      </p:sp>
    </p:spTree>
    <p:extLst>
      <p:ext uri="{BB962C8B-B14F-4D97-AF65-F5344CB8AC3E}">
        <p14:creationId xmlns:p14="http://schemas.microsoft.com/office/powerpoint/2010/main" val="379462338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7" name="Date Placeholder 16"/>
          <p:cNvSpPr>
            <a:spLocks noGrp="1"/>
          </p:cNvSpPr>
          <p:nvPr>
            <p:ph type="dt" sz="half" idx="10"/>
          </p:nvPr>
        </p:nvSpPr>
        <p:spPr/>
        <p:txBody>
          <a:bodyPr rtlCol="0"/>
          <a:lstStyle/>
          <a:p>
            <a:fld id="{E07E63C8-24E2-4492-B6B4-FA9A4F8F0CB3}" type="datetimeFigureOut">
              <a:rPr lang="en-IE" smtClean="0">
                <a:solidFill>
                  <a:srgbClr val="1F497D"/>
                </a:solidFill>
              </a:rPr>
              <a:pPr/>
              <a:t>21/03/2019</a:t>
            </a:fld>
            <a:endParaRPr lang="en-IE">
              <a:solidFill>
                <a:srgbClr val="1F497D"/>
              </a:solidFill>
            </a:endParaRPr>
          </a:p>
        </p:txBody>
      </p:sp>
      <p:sp>
        <p:nvSpPr>
          <p:cNvPr id="18" name="Slide Number Placeholder 17"/>
          <p:cNvSpPr>
            <a:spLocks noGrp="1"/>
          </p:cNvSpPr>
          <p:nvPr>
            <p:ph type="sldNum" sz="quarter" idx="11"/>
          </p:nvPr>
        </p:nvSpPr>
        <p:spPr/>
        <p:txBody>
          <a:bodyPr rtlCol="0"/>
          <a:lstStyle/>
          <a:p>
            <a:fld id="{E01A5CAD-726D-4798-88FC-C034809A2891}" type="slidenum">
              <a:rPr lang="en-IE" smtClean="0"/>
              <a:pPr/>
              <a:t>‹#›</a:t>
            </a:fld>
            <a:endParaRPr lang="en-IE"/>
          </a:p>
        </p:txBody>
      </p:sp>
      <p:sp>
        <p:nvSpPr>
          <p:cNvPr id="21" name="Footer Placeholder 20"/>
          <p:cNvSpPr>
            <a:spLocks noGrp="1"/>
          </p:cNvSpPr>
          <p:nvPr>
            <p:ph type="ftr" sz="quarter" idx="12"/>
          </p:nvPr>
        </p:nvSpPr>
        <p:spPr/>
        <p:txBody>
          <a:bodyPr rtlCol="0"/>
          <a:lstStyle/>
          <a:p>
            <a:endParaRPr lang="en-IE">
              <a:solidFill>
                <a:srgbClr val="1F497D"/>
              </a:solidFill>
            </a:endParaRPr>
          </a:p>
        </p:txBody>
      </p:sp>
    </p:spTree>
    <p:extLst>
      <p:ext uri="{BB962C8B-B14F-4D97-AF65-F5344CB8AC3E}">
        <p14:creationId xmlns:p14="http://schemas.microsoft.com/office/powerpoint/2010/main" val="3354746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E07E63C8-24E2-4492-B6B4-FA9A4F8F0CB3}" type="datetimeFigureOut">
              <a:rPr lang="en-IE" smtClean="0">
                <a:solidFill>
                  <a:srgbClr val="1F497D"/>
                </a:solidFill>
              </a:rPr>
              <a:pPr/>
              <a:t>21/03/2019</a:t>
            </a:fld>
            <a:endParaRPr lang="en-IE">
              <a:solidFill>
                <a:srgbClr val="1F497D"/>
              </a:solidFill>
            </a:endParaRPr>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IE">
              <a:solidFill>
                <a:srgbClr val="1F497D"/>
              </a:solidFill>
            </a:endParaRPr>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E01A5CAD-726D-4798-88FC-C034809A2891}" type="slidenum">
              <a:rPr lang="en-IE" smtClean="0"/>
              <a:pPr/>
              <a:t>‹#›</a:t>
            </a:fld>
            <a:endParaRPr lang="en-IE"/>
          </a:p>
        </p:txBody>
      </p:sp>
    </p:spTree>
    <p:extLst>
      <p:ext uri="{BB962C8B-B14F-4D97-AF65-F5344CB8AC3E}">
        <p14:creationId xmlns:p14="http://schemas.microsoft.com/office/powerpoint/2010/main" val="42782782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E" dirty="0" smtClean="0"/>
              <a:t>Procedures, Functions, Triggers</a:t>
            </a:r>
            <a:endParaRPr lang="en-IE" dirty="0"/>
          </a:p>
        </p:txBody>
      </p:sp>
      <p:sp>
        <p:nvSpPr>
          <p:cNvPr id="5" name="Subtitle 4"/>
          <p:cNvSpPr>
            <a:spLocks noGrp="1"/>
          </p:cNvSpPr>
          <p:nvPr>
            <p:ph type="subTitle" idx="1"/>
          </p:nvPr>
        </p:nvSpPr>
        <p:spPr/>
        <p:txBody>
          <a:bodyPr/>
          <a:lstStyle/>
          <a:p>
            <a:endParaRPr lang="en-IE" dirty="0"/>
          </a:p>
        </p:txBody>
      </p:sp>
    </p:spTree>
    <p:extLst>
      <p:ext uri="{BB962C8B-B14F-4D97-AF65-F5344CB8AC3E}">
        <p14:creationId xmlns:p14="http://schemas.microsoft.com/office/powerpoint/2010/main" val="3589952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23528" y="-387424"/>
            <a:ext cx="7467600" cy="1143000"/>
          </a:xfrm>
        </p:spPr>
        <p:txBody>
          <a:bodyPr/>
          <a:lstStyle/>
          <a:p>
            <a:pPr eaLnBrk="1" hangingPunct="1"/>
            <a:r>
              <a:rPr lang="en-IE" altLang="en-US" dirty="0" smtClean="0"/>
              <a:t>Example 2</a:t>
            </a:r>
          </a:p>
        </p:txBody>
      </p:sp>
      <p:sp>
        <p:nvSpPr>
          <p:cNvPr id="6147" name="Content Placeholder 2"/>
          <p:cNvSpPr>
            <a:spLocks noGrp="1"/>
          </p:cNvSpPr>
          <p:nvPr>
            <p:ph sz="quarter" idx="1"/>
          </p:nvPr>
        </p:nvSpPr>
        <p:spPr/>
        <p:txBody>
          <a:bodyPr/>
          <a:lstStyle/>
          <a:p>
            <a:pPr eaLnBrk="1" hangingPunct="1"/>
            <a:endParaRPr lang="en-IE" altLang="en-US" smtClean="0"/>
          </a:p>
        </p:txBody>
      </p:sp>
      <p:sp>
        <p:nvSpPr>
          <p:cNvPr id="4" name="Rounded Rectangle 3"/>
          <p:cNvSpPr/>
          <p:nvPr/>
        </p:nvSpPr>
        <p:spPr>
          <a:xfrm>
            <a:off x="468313" y="764704"/>
            <a:ext cx="8424862" cy="5832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IE" dirty="0">
                <a:solidFill>
                  <a:prstClr val="white"/>
                </a:solidFill>
              </a:rPr>
              <a:t>CREATE OR REPLACE PROCEDURE </a:t>
            </a:r>
            <a:r>
              <a:rPr lang="en-IE" dirty="0" err="1">
                <a:solidFill>
                  <a:prstClr val="white"/>
                </a:solidFill>
              </a:rPr>
              <a:t>AddNewStudent</a:t>
            </a:r>
            <a:r>
              <a:rPr lang="en-IE" dirty="0">
                <a:solidFill>
                  <a:prstClr val="white"/>
                </a:solidFill>
              </a:rPr>
              <a:t> (</a:t>
            </a:r>
          </a:p>
          <a:p>
            <a:pPr>
              <a:defRPr/>
            </a:pPr>
            <a:r>
              <a:rPr lang="en-IE" dirty="0">
                <a:solidFill>
                  <a:prstClr val="white"/>
                </a:solidFill>
              </a:rPr>
              <a:t>  </a:t>
            </a:r>
            <a:r>
              <a:rPr lang="en-IE" dirty="0" err="1">
                <a:solidFill>
                  <a:prstClr val="white"/>
                </a:solidFill>
              </a:rPr>
              <a:t>p_FirstName</a:t>
            </a:r>
            <a:r>
              <a:rPr lang="en-IE" dirty="0">
                <a:solidFill>
                  <a:prstClr val="white"/>
                </a:solidFill>
              </a:rPr>
              <a:t>  </a:t>
            </a:r>
            <a:r>
              <a:rPr lang="en-IE" dirty="0" err="1">
                <a:solidFill>
                  <a:prstClr val="white"/>
                </a:solidFill>
              </a:rPr>
              <a:t>students.first_name%TYPE</a:t>
            </a:r>
            <a:r>
              <a:rPr lang="en-IE" dirty="0">
                <a:solidFill>
                  <a:prstClr val="white"/>
                </a:solidFill>
              </a:rPr>
              <a:t>,</a:t>
            </a:r>
          </a:p>
          <a:p>
            <a:pPr>
              <a:defRPr/>
            </a:pPr>
            <a:r>
              <a:rPr lang="en-IE" dirty="0">
                <a:solidFill>
                  <a:prstClr val="white"/>
                </a:solidFill>
              </a:rPr>
              <a:t>  </a:t>
            </a:r>
            <a:r>
              <a:rPr lang="en-IE" dirty="0" err="1">
                <a:solidFill>
                  <a:prstClr val="white"/>
                </a:solidFill>
              </a:rPr>
              <a:t>p_LastName</a:t>
            </a:r>
            <a:r>
              <a:rPr lang="en-IE" dirty="0">
                <a:solidFill>
                  <a:prstClr val="white"/>
                </a:solidFill>
              </a:rPr>
              <a:t>   </a:t>
            </a:r>
            <a:r>
              <a:rPr lang="en-IE" dirty="0" err="1">
                <a:solidFill>
                  <a:prstClr val="white"/>
                </a:solidFill>
              </a:rPr>
              <a:t>students.last_name%TYPE</a:t>
            </a:r>
            <a:r>
              <a:rPr lang="en-IE" dirty="0">
                <a:solidFill>
                  <a:prstClr val="white"/>
                </a:solidFill>
              </a:rPr>
              <a:t>,</a:t>
            </a:r>
          </a:p>
          <a:p>
            <a:pPr>
              <a:defRPr/>
            </a:pPr>
            <a:r>
              <a:rPr lang="en-IE" dirty="0">
                <a:solidFill>
                  <a:prstClr val="white"/>
                </a:solidFill>
              </a:rPr>
              <a:t>  </a:t>
            </a:r>
            <a:r>
              <a:rPr lang="en-IE" dirty="0" err="1">
                <a:solidFill>
                  <a:prstClr val="white"/>
                </a:solidFill>
              </a:rPr>
              <a:t>p_Major</a:t>
            </a:r>
            <a:r>
              <a:rPr lang="en-IE" dirty="0">
                <a:solidFill>
                  <a:prstClr val="white"/>
                </a:solidFill>
              </a:rPr>
              <a:t>      </a:t>
            </a:r>
            <a:r>
              <a:rPr lang="en-IE" dirty="0" err="1">
                <a:solidFill>
                  <a:prstClr val="white"/>
                </a:solidFill>
              </a:rPr>
              <a:t>students.major%TYPE</a:t>
            </a:r>
            <a:r>
              <a:rPr lang="en-IE" dirty="0">
                <a:solidFill>
                  <a:prstClr val="white"/>
                </a:solidFill>
              </a:rPr>
              <a:t>) AS</a:t>
            </a:r>
          </a:p>
          <a:p>
            <a:pPr>
              <a:defRPr/>
            </a:pPr>
            <a:r>
              <a:rPr lang="en-IE" dirty="0">
                <a:solidFill>
                  <a:prstClr val="white"/>
                </a:solidFill>
              </a:rPr>
              <a:t>BEGIN</a:t>
            </a:r>
          </a:p>
          <a:p>
            <a:pPr>
              <a:defRPr/>
            </a:pPr>
            <a:r>
              <a:rPr lang="en-IE" dirty="0">
                <a:solidFill>
                  <a:prstClr val="white"/>
                </a:solidFill>
              </a:rPr>
              <a:t>  </a:t>
            </a:r>
            <a:r>
              <a:rPr lang="en-IE" i="1" dirty="0">
                <a:solidFill>
                  <a:prstClr val="white"/>
                </a:solidFill>
              </a:rPr>
              <a:t>-- Insert a new row in the students table. Use</a:t>
            </a:r>
          </a:p>
          <a:p>
            <a:pPr>
              <a:defRPr/>
            </a:pPr>
            <a:r>
              <a:rPr lang="en-IE" i="1" dirty="0">
                <a:solidFill>
                  <a:prstClr val="white"/>
                </a:solidFill>
              </a:rPr>
              <a:t>  -- </a:t>
            </a:r>
            <a:r>
              <a:rPr lang="en-IE" i="1" dirty="0" err="1">
                <a:solidFill>
                  <a:prstClr val="white"/>
                </a:solidFill>
              </a:rPr>
              <a:t>student_sequence</a:t>
            </a:r>
            <a:r>
              <a:rPr lang="en-IE" i="1" dirty="0">
                <a:solidFill>
                  <a:prstClr val="white"/>
                </a:solidFill>
              </a:rPr>
              <a:t> to generate the new student ID, and</a:t>
            </a:r>
          </a:p>
          <a:p>
            <a:pPr>
              <a:defRPr/>
            </a:pPr>
            <a:r>
              <a:rPr lang="en-IE" i="1" dirty="0">
                <a:solidFill>
                  <a:prstClr val="white"/>
                </a:solidFill>
              </a:rPr>
              <a:t>  -- 0 for </a:t>
            </a:r>
            <a:r>
              <a:rPr lang="en-IE" i="1" dirty="0" err="1">
                <a:solidFill>
                  <a:prstClr val="white"/>
                </a:solidFill>
              </a:rPr>
              <a:t>current_credits</a:t>
            </a:r>
            <a:r>
              <a:rPr lang="en-IE" i="1" dirty="0">
                <a:solidFill>
                  <a:prstClr val="white"/>
                </a:solidFill>
              </a:rPr>
              <a:t>.</a:t>
            </a:r>
          </a:p>
          <a:p>
            <a:pPr>
              <a:defRPr/>
            </a:pPr>
            <a:r>
              <a:rPr lang="en-IE" dirty="0">
                <a:solidFill>
                  <a:prstClr val="white"/>
                </a:solidFill>
              </a:rPr>
              <a:t>  INSERT INTO students (ID, </a:t>
            </a:r>
            <a:r>
              <a:rPr lang="en-IE" dirty="0" err="1">
                <a:solidFill>
                  <a:prstClr val="white"/>
                </a:solidFill>
              </a:rPr>
              <a:t>first_name</a:t>
            </a:r>
            <a:r>
              <a:rPr lang="en-IE" dirty="0">
                <a:solidFill>
                  <a:prstClr val="white"/>
                </a:solidFill>
              </a:rPr>
              <a:t>, </a:t>
            </a:r>
            <a:r>
              <a:rPr lang="en-IE" dirty="0" err="1">
                <a:solidFill>
                  <a:prstClr val="white"/>
                </a:solidFill>
              </a:rPr>
              <a:t>last_name</a:t>
            </a:r>
            <a:r>
              <a:rPr lang="en-IE" dirty="0">
                <a:solidFill>
                  <a:prstClr val="white"/>
                </a:solidFill>
              </a:rPr>
              <a:t>, </a:t>
            </a:r>
          </a:p>
          <a:p>
            <a:pPr>
              <a:defRPr/>
            </a:pPr>
            <a:r>
              <a:rPr lang="en-IE" dirty="0">
                <a:solidFill>
                  <a:prstClr val="white"/>
                </a:solidFill>
              </a:rPr>
              <a:t>                        major, </a:t>
            </a:r>
            <a:r>
              <a:rPr lang="en-IE" dirty="0" err="1">
                <a:solidFill>
                  <a:prstClr val="white"/>
                </a:solidFill>
              </a:rPr>
              <a:t>current_credits</a:t>
            </a:r>
            <a:r>
              <a:rPr lang="en-IE" dirty="0">
                <a:solidFill>
                  <a:prstClr val="white"/>
                </a:solidFill>
              </a:rPr>
              <a:t>)</a:t>
            </a:r>
          </a:p>
          <a:p>
            <a:pPr>
              <a:defRPr/>
            </a:pPr>
            <a:r>
              <a:rPr lang="en-IE" dirty="0">
                <a:solidFill>
                  <a:prstClr val="white"/>
                </a:solidFill>
              </a:rPr>
              <a:t>    VALUES (</a:t>
            </a:r>
            <a:r>
              <a:rPr lang="en-IE" dirty="0" err="1">
                <a:solidFill>
                  <a:prstClr val="white"/>
                </a:solidFill>
              </a:rPr>
              <a:t>student_sequence.nextval</a:t>
            </a:r>
            <a:r>
              <a:rPr lang="en-IE" dirty="0">
                <a:solidFill>
                  <a:prstClr val="white"/>
                </a:solidFill>
              </a:rPr>
              <a:t>, </a:t>
            </a:r>
            <a:r>
              <a:rPr lang="en-IE" dirty="0" err="1">
                <a:solidFill>
                  <a:prstClr val="white"/>
                </a:solidFill>
              </a:rPr>
              <a:t>p_FirstName</a:t>
            </a:r>
            <a:r>
              <a:rPr lang="en-IE" dirty="0">
                <a:solidFill>
                  <a:prstClr val="white"/>
                </a:solidFill>
              </a:rPr>
              <a:t>, </a:t>
            </a:r>
            <a:r>
              <a:rPr lang="en-IE" dirty="0" err="1">
                <a:solidFill>
                  <a:prstClr val="white"/>
                </a:solidFill>
              </a:rPr>
              <a:t>p_LastName</a:t>
            </a:r>
            <a:r>
              <a:rPr lang="en-IE" dirty="0">
                <a:solidFill>
                  <a:prstClr val="white"/>
                </a:solidFill>
              </a:rPr>
              <a:t>,</a:t>
            </a:r>
          </a:p>
          <a:p>
            <a:pPr>
              <a:defRPr/>
            </a:pPr>
            <a:r>
              <a:rPr lang="en-IE" dirty="0">
                <a:solidFill>
                  <a:prstClr val="white"/>
                </a:solidFill>
              </a:rPr>
              <a:t>            </a:t>
            </a:r>
            <a:r>
              <a:rPr lang="en-IE" dirty="0" err="1">
                <a:solidFill>
                  <a:prstClr val="white"/>
                </a:solidFill>
              </a:rPr>
              <a:t>p_Major</a:t>
            </a:r>
            <a:r>
              <a:rPr lang="en-IE" dirty="0">
                <a:solidFill>
                  <a:prstClr val="white"/>
                </a:solidFill>
              </a:rPr>
              <a:t>, 0);</a:t>
            </a:r>
          </a:p>
          <a:p>
            <a:pPr>
              <a:defRPr/>
            </a:pPr>
            <a:r>
              <a:rPr lang="en-IE" dirty="0">
                <a:solidFill>
                  <a:prstClr val="white"/>
                </a:solidFill>
              </a:rPr>
              <a:t>END </a:t>
            </a:r>
            <a:r>
              <a:rPr lang="en-IE" dirty="0" err="1">
                <a:solidFill>
                  <a:prstClr val="white"/>
                </a:solidFill>
              </a:rPr>
              <a:t>AddNewStudent</a:t>
            </a:r>
            <a:r>
              <a:rPr lang="en-IE" dirty="0">
                <a:solidFill>
                  <a:prstClr val="white"/>
                </a:solidFill>
              </a:rPr>
              <a:t>;</a:t>
            </a:r>
          </a:p>
          <a:p>
            <a:pPr>
              <a:defRPr/>
            </a:pPr>
            <a:r>
              <a:rPr lang="en-IE" i="1" dirty="0">
                <a:solidFill>
                  <a:prstClr val="white"/>
                </a:solidFill>
              </a:rPr>
              <a:t>/*Once this procedure is created, we can call it from another PL/SQL block*/</a:t>
            </a:r>
          </a:p>
        </p:txBody>
      </p:sp>
    </p:spTree>
    <p:extLst>
      <p:ext uri="{BB962C8B-B14F-4D97-AF65-F5344CB8AC3E}">
        <p14:creationId xmlns:p14="http://schemas.microsoft.com/office/powerpoint/2010/main" val="28507001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87424"/>
            <a:ext cx="7467600" cy="1143000"/>
          </a:xfrm>
        </p:spPr>
        <p:txBody>
          <a:bodyPr/>
          <a:lstStyle/>
          <a:p>
            <a:r>
              <a:rPr lang="en-IE" dirty="0" smtClean="0"/>
              <a:t>Example 2</a:t>
            </a:r>
            <a:endParaRPr lang="en-IE" dirty="0"/>
          </a:p>
        </p:txBody>
      </p:sp>
      <p:pic>
        <p:nvPicPr>
          <p:cNvPr id="1026" name="Picture 2"/>
          <p:cNvPicPr>
            <a:picLocks noGrp="1" noChangeAspect="1" noChangeArrowheads="1"/>
          </p:cNvPicPr>
          <p:nvPr>
            <p:ph sz="quarter" idx="1"/>
          </p:nvPr>
        </p:nvPicPr>
        <p:blipFill rotWithShape="1">
          <a:blip r:embed="rId3">
            <a:extLst>
              <a:ext uri="{28A0092B-C50C-407E-A947-70E740481C1C}">
                <a14:useLocalDpi xmlns:a14="http://schemas.microsoft.com/office/drawing/2010/main" val="0"/>
              </a:ext>
            </a:extLst>
          </a:blip>
          <a:srcRect l="60683" t="7881" r="19497" b="74895"/>
          <a:stretch/>
        </p:blipFill>
        <p:spPr bwMode="auto">
          <a:xfrm>
            <a:off x="755576" y="764704"/>
            <a:ext cx="7992888" cy="5616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Left Arrow 3"/>
          <p:cNvSpPr/>
          <p:nvPr/>
        </p:nvSpPr>
        <p:spPr>
          <a:xfrm>
            <a:off x="5580112" y="1772816"/>
            <a:ext cx="2952328" cy="72008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prstClr val="white"/>
                </a:solidFill>
              </a:rPr>
              <a:t>IN Parameters</a:t>
            </a:r>
          </a:p>
        </p:txBody>
      </p:sp>
    </p:spTree>
    <p:extLst>
      <p:ext uri="{BB962C8B-B14F-4D97-AF65-F5344CB8AC3E}">
        <p14:creationId xmlns:p14="http://schemas.microsoft.com/office/powerpoint/2010/main" val="30337351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Example 2</a:t>
            </a:r>
          </a:p>
        </p:txBody>
      </p:sp>
      <p:pic>
        <p:nvPicPr>
          <p:cNvPr id="5122"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11349" t="14549" r="63863" b="46427"/>
          <a:stretch/>
        </p:blipFill>
        <p:spPr bwMode="auto">
          <a:xfrm>
            <a:off x="467544" y="1628800"/>
            <a:ext cx="7440337"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Left Arrow 4"/>
          <p:cNvSpPr/>
          <p:nvPr/>
        </p:nvSpPr>
        <p:spPr>
          <a:xfrm>
            <a:off x="3537083" y="4581128"/>
            <a:ext cx="2880320" cy="108012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solidFill>
                  <a:prstClr val="white"/>
                </a:solidFill>
              </a:rPr>
              <a:t>Result when executed</a:t>
            </a:r>
          </a:p>
        </p:txBody>
      </p:sp>
    </p:spTree>
    <p:extLst>
      <p:ext uri="{BB962C8B-B14F-4D97-AF65-F5344CB8AC3E}">
        <p14:creationId xmlns:p14="http://schemas.microsoft.com/office/powerpoint/2010/main" val="42490962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2</a:t>
            </a:r>
            <a:endParaRPr lang="en-IE" dirty="0"/>
          </a:p>
        </p:txBody>
      </p:sp>
      <p:sp>
        <p:nvSpPr>
          <p:cNvPr id="3" name="Content Placeholder 2"/>
          <p:cNvSpPr>
            <a:spLocks noGrp="1"/>
          </p:cNvSpPr>
          <p:nvPr>
            <p:ph sz="quarter" idx="1"/>
          </p:nvPr>
        </p:nvSpPr>
        <p:spPr/>
        <p:txBody>
          <a:bodyPr/>
          <a:lstStyle/>
          <a:p>
            <a:r>
              <a:rPr lang="en-IE" dirty="0" smtClean="0"/>
              <a:t>Display Procedure in Index Pane (LHS)</a:t>
            </a:r>
          </a:p>
          <a:p>
            <a:endParaRPr lang="en-IE" dirty="0"/>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 t="9897" r="66007" b="54146"/>
          <a:stretch/>
        </p:blipFill>
        <p:spPr bwMode="auto">
          <a:xfrm>
            <a:off x="683568" y="2420888"/>
            <a:ext cx="6907316" cy="3816424"/>
          </a:xfrm>
          <a:prstGeom prst="rect">
            <a:avLst/>
          </a:prstGeom>
          <a:solidFill>
            <a:srgbClr val="FF0000"/>
          </a:solidFill>
          <a:ln>
            <a:noFill/>
          </a:ln>
        </p:spPr>
      </p:pic>
      <p:sp>
        <p:nvSpPr>
          <p:cNvPr id="4" name="Left Arrow 3"/>
          <p:cNvSpPr/>
          <p:nvPr/>
        </p:nvSpPr>
        <p:spPr>
          <a:xfrm>
            <a:off x="2168580" y="4005064"/>
            <a:ext cx="2088232" cy="112270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solidFill>
                  <a:prstClr val="white"/>
                </a:solidFill>
              </a:rPr>
              <a:t>Stored Procedure</a:t>
            </a:r>
          </a:p>
        </p:txBody>
      </p:sp>
    </p:spTree>
    <p:extLst>
      <p:ext uri="{BB962C8B-B14F-4D97-AF65-F5344CB8AC3E}">
        <p14:creationId xmlns:p14="http://schemas.microsoft.com/office/powerpoint/2010/main" val="2003592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2</a:t>
            </a:r>
            <a:endParaRPr lang="en-IE" dirty="0"/>
          </a:p>
        </p:txBody>
      </p:sp>
      <p:sp>
        <p:nvSpPr>
          <p:cNvPr id="3" name="Content Placeholder 2"/>
          <p:cNvSpPr>
            <a:spLocks noGrp="1"/>
          </p:cNvSpPr>
          <p:nvPr>
            <p:ph sz="quarter" idx="1"/>
          </p:nvPr>
        </p:nvSpPr>
        <p:spPr/>
        <p:txBody>
          <a:bodyPr/>
          <a:lstStyle/>
          <a:p>
            <a:r>
              <a:rPr lang="en-IE" dirty="0" smtClean="0"/>
              <a:t>Calling Procedure to add a new student.</a:t>
            </a:r>
          </a:p>
          <a:p>
            <a:r>
              <a:rPr lang="en-IE" dirty="0" smtClean="0"/>
              <a:t>Note 12 Students currently exist in the students table.</a:t>
            </a:r>
          </a:p>
          <a:p>
            <a:endParaRPr lang="en-IE"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514" t="14490" r="69636" b="59772"/>
          <a:stretch/>
        </p:blipFill>
        <p:spPr bwMode="auto">
          <a:xfrm>
            <a:off x="1307938" y="3039024"/>
            <a:ext cx="5689067" cy="2766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45950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2</a:t>
            </a:r>
            <a:endParaRPr lang="en-IE" dirty="0"/>
          </a:p>
        </p:txBody>
      </p:sp>
      <p:sp>
        <p:nvSpPr>
          <p:cNvPr id="3" name="Content Placeholder 2"/>
          <p:cNvSpPr>
            <a:spLocks noGrp="1"/>
          </p:cNvSpPr>
          <p:nvPr>
            <p:ph sz="quarter" idx="1"/>
          </p:nvPr>
        </p:nvSpPr>
        <p:spPr/>
        <p:txBody>
          <a:bodyPr/>
          <a:lstStyle/>
          <a:p>
            <a:pPr fontAlgn="auto">
              <a:spcBef>
                <a:spcPts val="0"/>
              </a:spcBef>
              <a:spcAft>
                <a:spcPts val="0"/>
              </a:spcAft>
              <a:defRPr/>
            </a:pPr>
            <a:r>
              <a:rPr lang="en-IE" dirty="0" smtClean="0"/>
              <a:t>Run script to add new student:</a:t>
            </a:r>
          </a:p>
          <a:p>
            <a:pPr fontAlgn="auto">
              <a:spcBef>
                <a:spcPts val="0"/>
              </a:spcBef>
              <a:spcAft>
                <a:spcPts val="0"/>
              </a:spcAft>
              <a:defRPr/>
            </a:pPr>
            <a:endParaRPr lang="en-IE" dirty="0" smtClean="0"/>
          </a:p>
          <a:p>
            <a:pPr marL="0" indent="0" fontAlgn="auto">
              <a:spcBef>
                <a:spcPts val="0"/>
              </a:spcBef>
              <a:spcAft>
                <a:spcPts val="0"/>
              </a:spcAft>
              <a:buNone/>
              <a:defRPr/>
            </a:pPr>
            <a:r>
              <a:rPr lang="en-IE" dirty="0" smtClean="0"/>
              <a:t>BEGIN</a:t>
            </a:r>
            <a:endParaRPr lang="en-IE" dirty="0"/>
          </a:p>
          <a:p>
            <a:pPr marL="0" indent="0">
              <a:spcBef>
                <a:spcPts val="0"/>
              </a:spcBef>
              <a:buNone/>
              <a:defRPr/>
            </a:pPr>
            <a:r>
              <a:rPr lang="en-IE" dirty="0" smtClean="0"/>
              <a:t>	 </a:t>
            </a:r>
            <a:r>
              <a:rPr lang="en-IE" dirty="0" err="1"/>
              <a:t>AddNewStudent</a:t>
            </a:r>
            <a:r>
              <a:rPr lang="en-IE" dirty="0"/>
              <a:t>('Zelda', '</a:t>
            </a:r>
            <a:r>
              <a:rPr lang="en-IE" dirty="0" err="1"/>
              <a:t>Zudnik</a:t>
            </a:r>
            <a:r>
              <a:rPr lang="en-IE" dirty="0"/>
              <a:t>', 'Computer Science');</a:t>
            </a:r>
          </a:p>
          <a:p>
            <a:pPr marL="0" indent="0" fontAlgn="auto">
              <a:spcBef>
                <a:spcPts val="0"/>
              </a:spcBef>
              <a:spcAft>
                <a:spcPts val="0"/>
              </a:spcAft>
              <a:buNone/>
              <a:defRPr/>
            </a:pPr>
            <a:r>
              <a:rPr lang="en-IE" dirty="0"/>
              <a:t>END;</a:t>
            </a:r>
          </a:p>
          <a:p>
            <a:endParaRPr lang="en-IE" dirty="0"/>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128" t="15182" r="67185" b="64945"/>
          <a:stretch/>
        </p:blipFill>
        <p:spPr bwMode="auto">
          <a:xfrm>
            <a:off x="755576" y="4149080"/>
            <a:ext cx="6292516" cy="216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14565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2</a:t>
            </a:r>
            <a:endParaRPr lang="en-IE" dirty="0"/>
          </a:p>
        </p:txBody>
      </p:sp>
      <p:sp>
        <p:nvSpPr>
          <p:cNvPr id="3" name="Content Placeholder 2"/>
          <p:cNvSpPr>
            <a:spLocks noGrp="1"/>
          </p:cNvSpPr>
          <p:nvPr>
            <p:ph sz="quarter" idx="1"/>
          </p:nvPr>
        </p:nvSpPr>
        <p:spPr/>
        <p:txBody>
          <a:bodyPr/>
          <a:lstStyle/>
          <a:p>
            <a:r>
              <a:rPr lang="en-IE" dirty="0" smtClean="0"/>
              <a:t>Result: New student has been added</a:t>
            </a:r>
          </a:p>
          <a:p>
            <a:endParaRPr lang="en-IE" dirty="0"/>
          </a:p>
        </p:txBody>
      </p:sp>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1389" t="14928" r="60201" b="39188"/>
          <a:stretch/>
        </p:blipFill>
        <p:spPr bwMode="auto">
          <a:xfrm>
            <a:off x="755576" y="2132856"/>
            <a:ext cx="7128792" cy="4000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7047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7467600" cy="1143000"/>
          </a:xfrm>
        </p:spPr>
        <p:txBody>
          <a:bodyPr/>
          <a:lstStyle/>
          <a:p>
            <a:r>
              <a:rPr lang="en-IE" dirty="0" smtClean="0"/>
              <a:t>Parameter Modes in PL/SQL subprograms</a:t>
            </a:r>
            <a:endParaRPr lang="en-IE" dirty="0"/>
          </a:p>
        </p:txBody>
      </p:sp>
      <p:sp>
        <p:nvSpPr>
          <p:cNvPr id="3" name="Content Placeholder 2"/>
          <p:cNvSpPr>
            <a:spLocks noGrp="1"/>
          </p:cNvSpPr>
          <p:nvPr>
            <p:ph sz="quarter" idx="1"/>
          </p:nvPr>
        </p:nvSpPr>
        <p:spPr/>
        <p:txBody>
          <a:bodyPr>
            <a:normAutofit fontScale="92500" lnSpcReduction="10000"/>
          </a:bodyPr>
          <a:lstStyle/>
          <a:p>
            <a:pPr marL="0" indent="0">
              <a:buNone/>
            </a:pPr>
            <a:r>
              <a:rPr lang="en-IE" b="1" dirty="0" smtClean="0"/>
              <a:t> Parameter </a:t>
            </a:r>
            <a:r>
              <a:rPr lang="en-IE" b="1" dirty="0"/>
              <a:t>Mode &amp; Description </a:t>
            </a:r>
            <a:r>
              <a:rPr lang="en-IE" dirty="0"/>
              <a:t>	</a:t>
            </a:r>
            <a:endParaRPr lang="en-IE" dirty="0" smtClean="0"/>
          </a:p>
          <a:p>
            <a:pPr marL="457200" indent="-457200">
              <a:buFont typeface="+mj-lt"/>
              <a:buAutoNum type="arabicPeriod"/>
            </a:pPr>
            <a:r>
              <a:rPr lang="en-IE" b="1" dirty="0" smtClean="0"/>
              <a:t> IN parameter</a:t>
            </a:r>
          </a:p>
          <a:p>
            <a:r>
              <a:rPr lang="en-IE" dirty="0" smtClean="0"/>
              <a:t>An </a:t>
            </a:r>
            <a:r>
              <a:rPr lang="en-IE" b="1" dirty="0"/>
              <a:t>IN</a:t>
            </a:r>
            <a:r>
              <a:rPr lang="en-IE" dirty="0"/>
              <a:t> parameter lets you pass a value to the subprogram</a:t>
            </a:r>
            <a:r>
              <a:rPr lang="en-IE" dirty="0" smtClean="0"/>
              <a:t>.</a:t>
            </a:r>
          </a:p>
          <a:p>
            <a:r>
              <a:rPr lang="en-IE" dirty="0" smtClean="0"/>
              <a:t>It </a:t>
            </a:r>
            <a:r>
              <a:rPr lang="en-IE" dirty="0"/>
              <a:t>is a read-only parameter</a:t>
            </a:r>
            <a:r>
              <a:rPr lang="en-IE" dirty="0" smtClean="0"/>
              <a:t>.</a:t>
            </a:r>
          </a:p>
          <a:p>
            <a:r>
              <a:rPr lang="en-IE" dirty="0" smtClean="0"/>
              <a:t>Inside </a:t>
            </a:r>
            <a:r>
              <a:rPr lang="en-IE" dirty="0"/>
              <a:t>the subprogram, an IN parameter acts like a constant</a:t>
            </a:r>
            <a:r>
              <a:rPr lang="en-IE" dirty="0" smtClean="0"/>
              <a:t>.</a:t>
            </a:r>
          </a:p>
          <a:p>
            <a:r>
              <a:rPr lang="en-IE" dirty="0" smtClean="0"/>
              <a:t>It </a:t>
            </a:r>
            <a:r>
              <a:rPr lang="en-IE" dirty="0"/>
              <a:t>cannot be assigned a value</a:t>
            </a:r>
            <a:r>
              <a:rPr lang="en-IE" dirty="0" smtClean="0"/>
              <a:t>.</a:t>
            </a:r>
          </a:p>
          <a:p>
            <a:r>
              <a:rPr lang="en-IE" dirty="0" smtClean="0"/>
              <a:t>You </a:t>
            </a:r>
            <a:r>
              <a:rPr lang="en-IE" dirty="0"/>
              <a:t>can pass a constant, literal, initialized variable, or expression as an IN parameter</a:t>
            </a:r>
            <a:r>
              <a:rPr lang="en-IE" dirty="0" smtClean="0"/>
              <a:t>.</a:t>
            </a:r>
          </a:p>
          <a:p>
            <a:r>
              <a:rPr lang="en-IE" dirty="0" smtClean="0"/>
              <a:t>You </a:t>
            </a:r>
            <a:r>
              <a:rPr lang="en-IE" dirty="0"/>
              <a:t>can also </a:t>
            </a:r>
            <a:r>
              <a:rPr lang="en-IE" dirty="0" smtClean="0"/>
              <a:t>initialise it to a default value, however in that case it is omitted from the subprogram call. Parameter are passed by reference.</a:t>
            </a:r>
            <a:r>
              <a:rPr lang="en-IE" dirty="0"/>
              <a:t>	</a:t>
            </a:r>
            <a:r>
              <a:rPr lang="en-IE" b="1" dirty="0"/>
              <a:t>	</a:t>
            </a:r>
            <a:endParaRPr lang="en-IE" dirty="0"/>
          </a:p>
        </p:txBody>
      </p:sp>
    </p:spTree>
    <p:extLst>
      <p:ext uri="{BB962C8B-B14F-4D97-AF65-F5344CB8AC3E}">
        <p14:creationId xmlns:p14="http://schemas.microsoft.com/office/powerpoint/2010/main" val="1975135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7467600" cy="1143000"/>
          </a:xfrm>
        </p:spPr>
        <p:txBody>
          <a:bodyPr/>
          <a:lstStyle/>
          <a:p>
            <a:r>
              <a:rPr lang="en-IE" dirty="0" smtClean="0"/>
              <a:t>Parameter Modes in PL/SQL subprograms</a:t>
            </a:r>
            <a:endParaRPr lang="en-IE" dirty="0"/>
          </a:p>
        </p:txBody>
      </p:sp>
      <p:sp>
        <p:nvSpPr>
          <p:cNvPr id="3" name="Content Placeholder 2"/>
          <p:cNvSpPr>
            <a:spLocks noGrp="1"/>
          </p:cNvSpPr>
          <p:nvPr>
            <p:ph sz="quarter" idx="1"/>
          </p:nvPr>
        </p:nvSpPr>
        <p:spPr/>
        <p:txBody>
          <a:bodyPr>
            <a:normAutofit/>
          </a:bodyPr>
          <a:lstStyle/>
          <a:p>
            <a:pPr marL="0" indent="0">
              <a:buNone/>
            </a:pPr>
            <a:r>
              <a:rPr lang="en-IE" b="1" dirty="0" smtClean="0"/>
              <a:t> Parameter </a:t>
            </a:r>
            <a:r>
              <a:rPr lang="en-IE" b="1" dirty="0"/>
              <a:t>Mode &amp; Description </a:t>
            </a:r>
            <a:r>
              <a:rPr lang="en-IE" dirty="0"/>
              <a:t>	</a:t>
            </a:r>
            <a:endParaRPr lang="en-IE" dirty="0" smtClean="0"/>
          </a:p>
          <a:p>
            <a:pPr marL="457200" indent="-457200">
              <a:buFont typeface="+mj-lt"/>
              <a:buAutoNum type="arabicPeriod" startAt="2"/>
            </a:pPr>
            <a:r>
              <a:rPr lang="en-IE" b="1" dirty="0" smtClean="0"/>
              <a:t>OUT Parameter</a:t>
            </a:r>
          </a:p>
          <a:p>
            <a:r>
              <a:rPr lang="en-IE" dirty="0" smtClean="0"/>
              <a:t>An </a:t>
            </a:r>
            <a:r>
              <a:rPr lang="en-IE" dirty="0"/>
              <a:t>OUT parameter returns a value to the calling program. </a:t>
            </a:r>
            <a:endParaRPr lang="en-IE" dirty="0" smtClean="0"/>
          </a:p>
          <a:p>
            <a:r>
              <a:rPr lang="en-IE" dirty="0" smtClean="0"/>
              <a:t>Inside </a:t>
            </a:r>
            <a:r>
              <a:rPr lang="en-IE" dirty="0"/>
              <a:t>the subprogram, an OUT parameter acts like a variable</a:t>
            </a:r>
            <a:r>
              <a:rPr lang="en-IE" dirty="0" smtClean="0"/>
              <a:t>.</a:t>
            </a:r>
          </a:p>
          <a:p>
            <a:r>
              <a:rPr lang="en-IE" dirty="0" smtClean="0"/>
              <a:t>You </a:t>
            </a:r>
            <a:r>
              <a:rPr lang="en-IE" dirty="0"/>
              <a:t>can change its value and reference the value after assigning it</a:t>
            </a:r>
            <a:r>
              <a:rPr lang="en-IE" dirty="0" smtClean="0"/>
              <a:t>.</a:t>
            </a:r>
          </a:p>
          <a:p>
            <a:r>
              <a:rPr lang="en-IE" b="1" dirty="0" smtClean="0"/>
              <a:t>The </a:t>
            </a:r>
            <a:r>
              <a:rPr lang="en-IE" b="1" dirty="0"/>
              <a:t>actual parameter must be variable and it is passed by value</a:t>
            </a:r>
            <a:r>
              <a:rPr lang="en-IE" dirty="0"/>
              <a:t>. 	</a:t>
            </a:r>
            <a:r>
              <a:rPr lang="en-IE" b="1" dirty="0"/>
              <a:t>	</a:t>
            </a:r>
            <a:endParaRPr lang="en-IE" dirty="0"/>
          </a:p>
        </p:txBody>
      </p:sp>
    </p:spTree>
    <p:extLst>
      <p:ext uri="{BB962C8B-B14F-4D97-AF65-F5344CB8AC3E}">
        <p14:creationId xmlns:p14="http://schemas.microsoft.com/office/powerpoint/2010/main" val="4033271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7467600" cy="1143000"/>
          </a:xfrm>
        </p:spPr>
        <p:txBody>
          <a:bodyPr/>
          <a:lstStyle/>
          <a:p>
            <a:r>
              <a:rPr lang="en-IE" dirty="0" smtClean="0"/>
              <a:t>Parameter Modes in PL/SQL subprograms</a:t>
            </a:r>
            <a:endParaRPr lang="en-IE" dirty="0"/>
          </a:p>
        </p:txBody>
      </p:sp>
      <p:sp>
        <p:nvSpPr>
          <p:cNvPr id="3" name="Content Placeholder 2"/>
          <p:cNvSpPr>
            <a:spLocks noGrp="1"/>
          </p:cNvSpPr>
          <p:nvPr>
            <p:ph sz="quarter" idx="1"/>
          </p:nvPr>
        </p:nvSpPr>
        <p:spPr/>
        <p:txBody>
          <a:bodyPr>
            <a:normAutofit lnSpcReduction="10000"/>
          </a:bodyPr>
          <a:lstStyle/>
          <a:p>
            <a:pPr marL="0" indent="0">
              <a:buNone/>
            </a:pPr>
            <a:r>
              <a:rPr lang="en-IE" b="1" dirty="0" smtClean="0"/>
              <a:t> Parameter </a:t>
            </a:r>
            <a:r>
              <a:rPr lang="en-IE" b="1" dirty="0"/>
              <a:t>Mode &amp; </a:t>
            </a:r>
            <a:r>
              <a:rPr lang="en-IE" b="1" dirty="0" smtClean="0"/>
              <a:t>Description</a:t>
            </a:r>
          </a:p>
          <a:p>
            <a:pPr marL="0" indent="0">
              <a:buNone/>
            </a:pPr>
            <a:r>
              <a:rPr lang="en-IE" b="1" dirty="0" smtClean="0"/>
              <a:t> 3. IN </a:t>
            </a:r>
            <a:r>
              <a:rPr lang="en-IE" b="1" dirty="0"/>
              <a:t>OUT </a:t>
            </a:r>
            <a:r>
              <a:rPr lang="en-IE" b="1" dirty="0" smtClean="0"/>
              <a:t>Parameter</a:t>
            </a:r>
          </a:p>
          <a:p>
            <a:r>
              <a:rPr lang="en-IE" dirty="0" smtClean="0"/>
              <a:t>An </a:t>
            </a:r>
            <a:r>
              <a:rPr lang="en-IE" dirty="0"/>
              <a:t>IN OUT parameter passes an initial value to a subprogram and returns an updated value to the caller</a:t>
            </a:r>
            <a:r>
              <a:rPr lang="en-IE" dirty="0" smtClean="0"/>
              <a:t>.</a:t>
            </a:r>
          </a:p>
          <a:p>
            <a:r>
              <a:rPr lang="en-IE" dirty="0" smtClean="0"/>
              <a:t>It </a:t>
            </a:r>
            <a:r>
              <a:rPr lang="en-IE" dirty="0"/>
              <a:t>can be assigned a value and its value can be read</a:t>
            </a:r>
            <a:r>
              <a:rPr lang="en-IE" dirty="0" smtClean="0"/>
              <a:t>.</a:t>
            </a:r>
          </a:p>
          <a:p>
            <a:r>
              <a:rPr lang="en-IE" dirty="0" smtClean="0"/>
              <a:t>The </a:t>
            </a:r>
            <a:r>
              <a:rPr lang="en-IE" dirty="0"/>
              <a:t>actual parameter corresponding to an IN OUT formal parameter must be a variable, not a constant or an expression</a:t>
            </a:r>
            <a:r>
              <a:rPr lang="en-IE" dirty="0" smtClean="0"/>
              <a:t>.</a:t>
            </a:r>
          </a:p>
          <a:p>
            <a:r>
              <a:rPr lang="en-IE" dirty="0" smtClean="0"/>
              <a:t>Formal </a:t>
            </a:r>
            <a:r>
              <a:rPr lang="en-IE" dirty="0"/>
              <a:t>parameter must be assigned a value. </a:t>
            </a:r>
            <a:r>
              <a:rPr lang="en-IE" b="1" dirty="0"/>
              <a:t>Actual parameter is passed by value. </a:t>
            </a:r>
            <a:r>
              <a:rPr lang="en-IE" dirty="0"/>
              <a:t>	</a:t>
            </a:r>
          </a:p>
          <a:p>
            <a:pPr marL="0" indent="0">
              <a:buNone/>
            </a:pPr>
            <a:r>
              <a:rPr lang="en-IE" dirty="0"/>
              <a:t>	</a:t>
            </a:r>
            <a:endParaRPr lang="en-IE" dirty="0" smtClean="0"/>
          </a:p>
        </p:txBody>
      </p:sp>
    </p:spTree>
    <p:extLst>
      <p:ext uri="{BB962C8B-B14F-4D97-AF65-F5344CB8AC3E}">
        <p14:creationId xmlns:p14="http://schemas.microsoft.com/office/powerpoint/2010/main" val="1221332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title"/>
          </p:nvPr>
        </p:nvSpPr>
        <p:spPr/>
        <p:txBody>
          <a:bodyPr/>
          <a:lstStyle/>
          <a:p>
            <a:pPr eaLnBrk="1" hangingPunct="1"/>
            <a:r>
              <a:rPr lang="en-IE" altLang="en-US" dirty="0" smtClean="0"/>
              <a:t>Procedures</a:t>
            </a:r>
          </a:p>
        </p:txBody>
      </p:sp>
      <p:sp>
        <p:nvSpPr>
          <p:cNvPr id="2" name="Text Placeholder 1"/>
          <p:cNvSpPr>
            <a:spLocks noGrp="1"/>
          </p:cNvSpPr>
          <p:nvPr>
            <p:ph type="body" idx="1"/>
          </p:nvPr>
        </p:nvSpPr>
        <p:spPr/>
        <p:txBody>
          <a:bodyPr/>
          <a:lstStyle/>
          <a:p>
            <a:endParaRPr lang="en-IE"/>
          </a:p>
        </p:txBody>
      </p:sp>
    </p:spTree>
    <p:extLst>
      <p:ext uri="{BB962C8B-B14F-4D97-AF65-F5344CB8AC3E}">
        <p14:creationId xmlns:p14="http://schemas.microsoft.com/office/powerpoint/2010/main" val="36929723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7467600" cy="1143000"/>
          </a:xfrm>
        </p:spPr>
        <p:txBody>
          <a:bodyPr>
            <a:normAutofit fontScale="90000"/>
          </a:bodyPr>
          <a:lstStyle/>
          <a:p>
            <a:r>
              <a:rPr lang="en-IE" dirty="0" smtClean="0"/>
              <a:t>Parameter Modes in PL/SQL subprograms IN &amp; Out Mode Example1</a:t>
            </a:r>
            <a:endParaRPr lang="en-IE" dirty="0"/>
          </a:p>
        </p:txBody>
      </p:sp>
      <p:sp>
        <p:nvSpPr>
          <p:cNvPr id="3" name="Content Placeholder 2"/>
          <p:cNvSpPr>
            <a:spLocks noGrp="1"/>
          </p:cNvSpPr>
          <p:nvPr>
            <p:ph sz="quarter" idx="1"/>
          </p:nvPr>
        </p:nvSpPr>
        <p:spPr/>
        <p:txBody>
          <a:bodyPr>
            <a:normAutofit/>
          </a:bodyPr>
          <a:lstStyle/>
          <a:p>
            <a:pPr marL="0" indent="0">
              <a:buNone/>
            </a:pPr>
            <a:r>
              <a:rPr lang="en-IE" dirty="0" smtClean="0"/>
              <a:t>This program finds the minimum of two values, the procedure takes two numbers using </a:t>
            </a:r>
            <a:r>
              <a:rPr lang="en-IE" b="1" dirty="0" smtClean="0"/>
              <a:t>IN</a:t>
            </a:r>
            <a:r>
              <a:rPr lang="en-IE" dirty="0" smtClean="0"/>
              <a:t> mode and returns their minimum using </a:t>
            </a:r>
            <a:r>
              <a:rPr lang="en-IE" b="1" dirty="0" smtClean="0"/>
              <a:t>OUT</a:t>
            </a:r>
            <a:r>
              <a:rPr lang="en-IE" dirty="0" smtClean="0"/>
              <a:t> parameters.</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711" t="10164" r="18131" b="54021"/>
          <a:stretch/>
        </p:blipFill>
        <p:spPr bwMode="auto">
          <a:xfrm>
            <a:off x="755576" y="2838332"/>
            <a:ext cx="6552728" cy="3713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5132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7467600" cy="1143000"/>
          </a:xfrm>
        </p:spPr>
        <p:txBody>
          <a:bodyPr>
            <a:normAutofit fontScale="90000"/>
          </a:bodyPr>
          <a:lstStyle/>
          <a:p>
            <a:r>
              <a:rPr lang="en-IE" dirty="0" smtClean="0"/>
              <a:t>Parameter Modes in PL/SQL subprograms In &amp; OUT Mode Example 2</a:t>
            </a:r>
            <a:endParaRPr lang="en-IE" dirty="0"/>
          </a:p>
        </p:txBody>
      </p:sp>
      <p:sp>
        <p:nvSpPr>
          <p:cNvPr id="3" name="Content Placeholder 2"/>
          <p:cNvSpPr>
            <a:spLocks noGrp="1"/>
          </p:cNvSpPr>
          <p:nvPr>
            <p:ph sz="quarter" idx="1"/>
          </p:nvPr>
        </p:nvSpPr>
        <p:spPr/>
        <p:txBody>
          <a:bodyPr>
            <a:normAutofit/>
          </a:bodyPr>
          <a:lstStyle/>
          <a:p>
            <a:pPr marL="0" indent="0">
              <a:buNone/>
            </a:pPr>
            <a:r>
              <a:rPr lang="en-IE" dirty="0" smtClean="0"/>
              <a:t>This </a:t>
            </a:r>
            <a:r>
              <a:rPr lang="en-IE" dirty="0"/>
              <a:t>procedure computes the square of value of a passed value. This example shows how we can use same parameter to accept a value and then return another result. </a:t>
            </a:r>
            <a:endParaRPr lang="en-IE" dirty="0" smtClean="0"/>
          </a:p>
          <a:p>
            <a:pPr marL="0" indent="0">
              <a:buNone/>
            </a:pPr>
            <a:endParaRPr lang="en-IE"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062" t="10500" r="56295" b="53389"/>
          <a:stretch/>
        </p:blipFill>
        <p:spPr bwMode="auto">
          <a:xfrm>
            <a:off x="611560" y="3284984"/>
            <a:ext cx="7344816" cy="3170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0471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E" dirty="0" smtClean="0"/>
              <a:t>Functions</a:t>
            </a:r>
            <a:endParaRPr lang="en-IE" dirty="0"/>
          </a:p>
        </p:txBody>
      </p:sp>
      <p:sp>
        <p:nvSpPr>
          <p:cNvPr id="5" name="Text Placeholder 4"/>
          <p:cNvSpPr>
            <a:spLocks noGrp="1"/>
          </p:cNvSpPr>
          <p:nvPr>
            <p:ph type="body" idx="1"/>
          </p:nvPr>
        </p:nvSpPr>
        <p:spPr/>
        <p:txBody>
          <a:bodyPr/>
          <a:lstStyle/>
          <a:p>
            <a:endParaRPr lang="en-IE"/>
          </a:p>
        </p:txBody>
      </p:sp>
    </p:spTree>
    <p:extLst>
      <p:ext uri="{BB962C8B-B14F-4D97-AF65-F5344CB8AC3E}">
        <p14:creationId xmlns:p14="http://schemas.microsoft.com/office/powerpoint/2010/main" val="30534947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IE" altLang="en-US" smtClean="0"/>
              <a:t>Functions</a:t>
            </a:r>
          </a:p>
        </p:txBody>
      </p:sp>
      <p:sp>
        <p:nvSpPr>
          <p:cNvPr id="7171" name="Content Placeholder 2"/>
          <p:cNvSpPr>
            <a:spLocks noGrp="1"/>
          </p:cNvSpPr>
          <p:nvPr>
            <p:ph sz="quarter" idx="1"/>
          </p:nvPr>
        </p:nvSpPr>
        <p:spPr/>
        <p:txBody>
          <a:bodyPr/>
          <a:lstStyle/>
          <a:p>
            <a:pPr eaLnBrk="1" hangingPunct="1"/>
            <a:r>
              <a:rPr lang="en-IE" altLang="en-US" dirty="0" smtClean="0"/>
              <a:t>A Function is very similar to a Procedure</a:t>
            </a:r>
          </a:p>
          <a:p>
            <a:pPr eaLnBrk="1" hangingPunct="1"/>
            <a:r>
              <a:rPr lang="en-IE" altLang="en-US" dirty="0" smtClean="0"/>
              <a:t>Both take parameters, both have declarative, executable and exception sections, both can be stored in the database or declared in a block.</a:t>
            </a:r>
          </a:p>
          <a:p>
            <a:pPr eaLnBrk="1" hangingPunct="1"/>
            <a:r>
              <a:rPr lang="en-IE" altLang="en-US" dirty="0" smtClean="0"/>
              <a:t>However a Procedure call is a PL/SQL statement by itself, </a:t>
            </a:r>
            <a:r>
              <a:rPr lang="en-IE" altLang="en-US" b="1" dirty="0" smtClean="0"/>
              <a:t>BUT</a:t>
            </a:r>
            <a:r>
              <a:rPr lang="en-IE" altLang="en-US" dirty="0" smtClean="0"/>
              <a:t> a Function call is called as part of an expression.</a:t>
            </a:r>
          </a:p>
          <a:p>
            <a:pPr eaLnBrk="1" hangingPunct="1"/>
            <a:r>
              <a:rPr lang="en-IE" altLang="en-US" dirty="0" smtClean="0"/>
              <a:t>A function returns a value.</a:t>
            </a:r>
          </a:p>
        </p:txBody>
      </p:sp>
    </p:spTree>
    <p:extLst>
      <p:ext uri="{BB962C8B-B14F-4D97-AF65-F5344CB8AC3E}">
        <p14:creationId xmlns:p14="http://schemas.microsoft.com/office/powerpoint/2010/main" val="16940004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altLang="en-US" dirty="0"/>
              <a:t>Function </a:t>
            </a:r>
            <a:r>
              <a:rPr lang="en-IE" altLang="en-US" dirty="0" smtClean="0"/>
              <a:t>Example 1</a:t>
            </a:r>
            <a:endParaRPr lang="en-IE" dirty="0"/>
          </a:p>
        </p:txBody>
      </p:sp>
      <p:sp>
        <p:nvSpPr>
          <p:cNvPr id="3" name="Content Placeholder 2"/>
          <p:cNvSpPr>
            <a:spLocks noGrp="1"/>
          </p:cNvSpPr>
          <p:nvPr>
            <p:ph sz="quarter" idx="1"/>
          </p:nvPr>
        </p:nvSpPr>
        <p:spPr/>
        <p:txBody>
          <a:bodyPr/>
          <a:lstStyle/>
          <a:p>
            <a:r>
              <a:rPr lang="en-IE" dirty="0" smtClean="0"/>
              <a:t>Function syntax:</a:t>
            </a:r>
          </a:p>
          <a:p>
            <a:pPr marL="0" indent="0">
              <a:buNone/>
            </a:pPr>
            <a:endParaRPr lang="en-IE" dirty="0" smtClean="0"/>
          </a:p>
          <a:p>
            <a:pPr marL="365760" lvl="1" indent="0">
              <a:buNone/>
            </a:pPr>
            <a:r>
              <a:rPr lang="en-IE" dirty="0" smtClean="0"/>
              <a:t>CREATE </a:t>
            </a:r>
            <a:r>
              <a:rPr lang="en-IE" dirty="0"/>
              <a:t>[OR REPLACE] FUNCTION </a:t>
            </a:r>
            <a:r>
              <a:rPr lang="en-IE" dirty="0" err="1"/>
              <a:t>function_name</a:t>
            </a:r>
            <a:r>
              <a:rPr lang="en-IE" dirty="0"/>
              <a:t> </a:t>
            </a:r>
          </a:p>
          <a:p>
            <a:pPr marL="365760" lvl="1" indent="0">
              <a:buNone/>
            </a:pPr>
            <a:r>
              <a:rPr lang="en-IE" dirty="0"/>
              <a:t>[(</a:t>
            </a:r>
            <a:r>
              <a:rPr lang="en-IE" dirty="0" err="1"/>
              <a:t>parameter_name</a:t>
            </a:r>
            <a:r>
              <a:rPr lang="en-IE" dirty="0"/>
              <a:t> [IN | OUT | IN OUT] type [, ...])] </a:t>
            </a:r>
          </a:p>
          <a:p>
            <a:pPr marL="365760" lvl="1" indent="0">
              <a:buNone/>
            </a:pPr>
            <a:r>
              <a:rPr lang="en-IE" dirty="0"/>
              <a:t>RETURN </a:t>
            </a:r>
            <a:r>
              <a:rPr lang="en-IE" dirty="0" err="1"/>
              <a:t>return_datatype</a:t>
            </a:r>
            <a:r>
              <a:rPr lang="en-IE" dirty="0"/>
              <a:t> </a:t>
            </a:r>
          </a:p>
          <a:p>
            <a:pPr marL="365760" lvl="1" indent="0">
              <a:buNone/>
            </a:pPr>
            <a:r>
              <a:rPr lang="en-IE" dirty="0"/>
              <a:t>{IS | AS} </a:t>
            </a:r>
          </a:p>
          <a:p>
            <a:pPr marL="365760" lvl="1" indent="0">
              <a:buNone/>
            </a:pPr>
            <a:r>
              <a:rPr lang="en-IE" dirty="0"/>
              <a:t>BEGIN </a:t>
            </a:r>
          </a:p>
          <a:p>
            <a:pPr marL="365760" lvl="1" indent="0">
              <a:buNone/>
            </a:pPr>
            <a:r>
              <a:rPr lang="en-IE" dirty="0" smtClean="0"/>
              <a:t>	&lt; </a:t>
            </a:r>
            <a:r>
              <a:rPr lang="en-IE" dirty="0" err="1"/>
              <a:t>function_body</a:t>
            </a:r>
            <a:r>
              <a:rPr lang="en-IE" dirty="0"/>
              <a:t> &gt; </a:t>
            </a:r>
          </a:p>
          <a:p>
            <a:pPr marL="365760" lvl="1" indent="0">
              <a:buNone/>
            </a:pPr>
            <a:r>
              <a:rPr lang="en-IE" dirty="0"/>
              <a:t>END [</a:t>
            </a:r>
            <a:r>
              <a:rPr lang="en-IE" dirty="0" err="1"/>
              <a:t>function_name</a:t>
            </a:r>
            <a:r>
              <a:rPr lang="en-IE" dirty="0"/>
              <a:t>]; </a:t>
            </a:r>
          </a:p>
        </p:txBody>
      </p:sp>
    </p:spTree>
    <p:extLst>
      <p:ext uri="{BB962C8B-B14F-4D97-AF65-F5344CB8AC3E}">
        <p14:creationId xmlns:p14="http://schemas.microsoft.com/office/powerpoint/2010/main" val="12597806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altLang="en-US" dirty="0"/>
              <a:t>Function </a:t>
            </a:r>
            <a:r>
              <a:rPr lang="en-IE" altLang="en-US" dirty="0" smtClean="0"/>
              <a:t>Example 1</a:t>
            </a:r>
            <a:endParaRPr lang="en-IE" dirty="0"/>
          </a:p>
        </p:txBody>
      </p:sp>
      <p:pic>
        <p:nvPicPr>
          <p:cNvPr id="10243" name="Picture 3"/>
          <p:cNvPicPr>
            <a:picLocks noGrp="1" noChangeAspect="1" noChangeArrowheads="1"/>
          </p:cNvPicPr>
          <p:nvPr>
            <p:ph sz="quarter" idx="1"/>
          </p:nvPr>
        </p:nvPicPr>
        <p:blipFill rotWithShape="1">
          <a:blip r:embed="rId3">
            <a:extLst>
              <a:ext uri="{28A0092B-C50C-407E-A947-70E740481C1C}">
                <a14:useLocalDpi xmlns:a14="http://schemas.microsoft.com/office/drawing/2010/main" val="0"/>
              </a:ext>
            </a:extLst>
          </a:blip>
          <a:srcRect l="896" t="15346" r="73718" b="49213"/>
          <a:stretch/>
        </p:blipFill>
        <p:spPr bwMode="auto">
          <a:xfrm>
            <a:off x="611559" y="1700808"/>
            <a:ext cx="8064897"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own Arrow 4"/>
          <p:cNvSpPr/>
          <p:nvPr/>
        </p:nvSpPr>
        <p:spPr>
          <a:xfrm rot="2925639">
            <a:off x="2230165" y="2338555"/>
            <a:ext cx="432048" cy="143649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solidFill>
                <a:prstClr val="white"/>
              </a:solidFill>
            </a:endParaRPr>
          </a:p>
        </p:txBody>
      </p:sp>
    </p:spTree>
    <p:extLst>
      <p:ext uri="{BB962C8B-B14F-4D97-AF65-F5344CB8AC3E}">
        <p14:creationId xmlns:p14="http://schemas.microsoft.com/office/powerpoint/2010/main" val="30020838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altLang="en-US" dirty="0"/>
              <a:t>Function Example 1</a:t>
            </a:r>
            <a:endParaRPr lang="en-IE" dirty="0"/>
          </a:p>
        </p:txBody>
      </p:sp>
      <p:sp>
        <p:nvSpPr>
          <p:cNvPr id="3" name="Content Placeholder 2"/>
          <p:cNvSpPr>
            <a:spLocks noGrp="1"/>
          </p:cNvSpPr>
          <p:nvPr>
            <p:ph sz="quarter" idx="1"/>
          </p:nvPr>
        </p:nvSpPr>
        <p:spPr/>
        <p:txBody>
          <a:bodyPr>
            <a:normAutofit fontScale="92500" lnSpcReduction="10000"/>
          </a:bodyPr>
          <a:lstStyle/>
          <a:p>
            <a:r>
              <a:rPr lang="en-IE" dirty="0"/>
              <a:t>While creating a function, you give a definition of what the function has to do. To use a function, you will have to call that function to perform the defined task. When a program calls a function, program control is transferred to the called function. </a:t>
            </a:r>
          </a:p>
          <a:p>
            <a:r>
              <a:rPr lang="en-IE" dirty="0"/>
              <a:t>A called function performs defined task and when its return statement is executed or when it last end statement is reached, it returns program control back to the main program. </a:t>
            </a:r>
          </a:p>
          <a:p>
            <a:r>
              <a:rPr lang="en-IE" dirty="0"/>
              <a:t>To call a function you simply need to pass the required parameters along with function name and if function returns a value then you can store returned value. Following program calls the function </a:t>
            </a:r>
            <a:r>
              <a:rPr lang="en-IE" dirty="0" err="1" smtClean="0"/>
              <a:t>totalStudents</a:t>
            </a:r>
            <a:r>
              <a:rPr lang="en-IE" dirty="0" smtClean="0"/>
              <a:t> </a:t>
            </a:r>
            <a:r>
              <a:rPr lang="en-IE" dirty="0"/>
              <a:t>from an anonymous block: </a:t>
            </a:r>
            <a:endParaRPr lang="en-IE" dirty="0" smtClean="0"/>
          </a:p>
        </p:txBody>
      </p:sp>
    </p:spTree>
    <p:extLst>
      <p:ext uri="{BB962C8B-B14F-4D97-AF65-F5344CB8AC3E}">
        <p14:creationId xmlns:p14="http://schemas.microsoft.com/office/powerpoint/2010/main" val="11017403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altLang="en-US" dirty="0"/>
              <a:t>Function Example 1</a:t>
            </a:r>
            <a:endParaRPr lang="en-IE" dirty="0"/>
          </a:p>
        </p:txBody>
      </p:sp>
      <p:pic>
        <p:nvPicPr>
          <p:cNvPr id="11266"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10603" t="14550" r="64609" b="50009"/>
          <a:stretch/>
        </p:blipFill>
        <p:spPr bwMode="auto">
          <a:xfrm>
            <a:off x="467544" y="1844824"/>
            <a:ext cx="7701531" cy="4129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5854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Function Example 2</a:t>
            </a:r>
            <a:endParaRPr lang="en-IE" dirty="0"/>
          </a:p>
        </p:txBody>
      </p:sp>
      <p:sp>
        <p:nvSpPr>
          <p:cNvPr id="3" name="Content Placeholder 2"/>
          <p:cNvSpPr>
            <a:spLocks noGrp="1"/>
          </p:cNvSpPr>
          <p:nvPr>
            <p:ph sz="quarter" idx="1"/>
          </p:nvPr>
        </p:nvSpPr>
        <p:spPr/>
        <p:txBody>
          <a:bodyPr/>
          <a:lstStyle/>
          <a:p>
            <a:r>
              <a:rPr lang="en-IE" dirty="0"/>
              <a:t>The following is one more example which demonstrates Declaring, Defining, and Invoking a Simple PL/SQL Function that computes and returns the maximum of two values. </a:t>
            </a:r>
          </a:p>
        </p:txBody>
      </p:sp>
    </p:spTree>
    <p:extLst>
      <p:ext uri="{BB962C8B-B14F-4D97-AF65-F5344CB8AC3E}">
        <p14:creationId xmlns:p14="http://schemas.microsoft.com/office/powerpoint/2010/main" val="9211882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Function Example 2</a:t>
            </a:r>
          </a:p>
        </p:txBody>
      </p:sp>
      <p:pic>
        <p:nvPicPr>
          <p:cNvPr id="12291" name="Picture 3"/>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60179" t="7383" r="12942" b="57974"/>
          <a:stretch/>
        </p:blipFill>
        <p:spPr bwMode="auto">
          <a:xfrm>
            <a:off x="395536" y="1556792"/>
            <a:ext cx="8280920" cy="5301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76346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IE" altLang="en-US" smtClean="0"/>
              <a:t>PL/SQL Blocks and Procedures</a:t>
            </a:r>
          </a:p>
        </p:txBody>
      </p:sp>
      <p:sp>
        <p:nvSpPr>
          <p:cNvPr id="3" name="Content Placeholder 2"/>
          <p:cNvSpPr>
            <a:spLocks noGrp="1"/>
          </p:cNvSpPr>
          <p:nvPr>
            <p:ph sz="quarter" idx="1"/>
          </p:nvPr>
        </p:nvSpPr>
        <p:spPr/>
        <p:txBody>
          <a:bodyPr rtlCol="0">
            <a:normAutofit/>
          </a:bodyPr>
          <a:lstStyle/>
          <a:p>
            <a:pPr eaLnBrk="1" fontAlgn="auto" hangingPunct="1">
              <a:spcAft>
                <a:spcPts val="0"/>
              </a:spcAft>
              <a:buFont typeface="Arial" pitchFamily="34" charset="0"/>
              <a:buChar char="•"/>
              <a:defRPr/>
            </a:pPr>
            <a:r>
              <a:rPr lang="en-IE" dirty="0" smtClean="0"/>
              <a:t>Up to now we have coded in PL/SQL using an anonymous block ( DECLARE..BEGIN…END)</a:t>
            </a:r>
          </a:p>
          <a:p>
            <a:pPr eaLnBrk="1" fontAlgn="auto" hangingPunct="1">
              <a:spcAft>
                <a:spcPts val="0"/>
              </a:spcAft>
              <a:buFont typeface="Arial" pitchFamily="34" charset="0"/>
              <a:buChar char="•"/>
              <a:defRPr/>
            </a:pPr>
            <a:r>
              <a:rPr lang="en-IE" dirty="0" smtClean="0"/>
              <a:t>These blocks are compiled each time they are issued. </a:t>
            </a:r>
          </a:p>
          <a:p>
            <a:pPr eaLnBrk="1" fontAlgn="auto" hangingPunct="1">
              <a:spcAft>
                <a:spcPts val="0"/>
              </a:spcAft>
              <a:buFont typeface="Arial" pitchFamily="34" charset="0"/>
              <a:buChar char="•"/>
              <a:defRPr/>
            </a:pPr>
            <a:r>
              <a:rPr lang="en-IE" dirty="0" smtClean="0"/>
              <a:t>They are not stored in the database.</a:t>
            </a:r>
          </a:p>
          <a:p>
            <a:pPr eaLnBrk="1" fontAlgn="auto" hangingPunct="1">
              <a:spcAft>
                <a:spcPts val="0"/>
              </a:spcAft>
              <a:buFont typeface="Arial" pitchFamily="34" charset="0"/>
              <a:buChar char="•"/>
              <a:defRPr/>
            </a:pPr>
            <a:r>
              <a:rPr lang="en-IE" dirty="0" smtClean="0"/>
              <a:t>They cannot be called directly from another PL/SQL block.</a:t>
            </a:r>
          </a:p>
          <a:p>
            <a:pPr eaLnBrk="1" fontAlgn="auto" hangingPunct="1">
              <a:spcAft>
                <a:spcPts val="0"/>
              </a:spcAft>
              <a:buFont typeface="Arial" pitchFamily="34" charset="0"/>
              <a:buChar char="•"/>
              <a:defRPr/>
            </a:pPr>
            <a:r>
              <a:rPr lang="en-IE" dirty="0" smtClean="0"/>
              <a:t>Procedures and Functions are named blocks of PL/SQL code.</a:t>
            </a:r>
          </a:p>
          <a:p>
            <a:pPr eaLnBrk="1" fontAlgn="auto" hangingPunct="1">
              <a:spcAft>
                <a:spcPts val="0"/>
              </a:spcAft>
              <a:buFont typeface="Arial" pitchFamily="34" charset="0"/>
              <a:buChar char="•"/>
              <a:defRPr/>
            </a:pPr>
            <a:endParaRPr lang="en-IE" dirty="0" smtClean="0"/>
          </a:p>
        </p:txBody>
      </p:sp>
    </p:spTree>
    <p:extLst>
      <p:ext uri="{BB962C8B-B14F-4D97-AF65-F5344CB8AC3E}">
        <p14:creationId xmlns:p14="http://schemas.microsoft.com/office/powerpoint/2010/main" val="13024280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Function Example </a:t>
            </a:r>
            <a:r>
              <a:rPr lang="en-IE" dirty="0" smtClean="0"/>
              <a:t>2 Output</a:t>
            </a:r>
            <a:endParaRPr lang="en-IE" dirty="0"/>
          </a:p>
        </p:txBody>
      </p:sp>
      <p:pic>
        <p:nvPicPr>
          <p:cNvPr id="13314"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10751" t="12956" r="62369" b="26516"/>
          <a:stretch/>
        </p:blipFill>
        <p:spPr bwMode="auto">
          <a:xfrm>
            <a:off x="395536" y="1412777"/>
            <a:ext cx="7776864" cy="5445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91708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322743" y="-387424"/>
            <a:ext cx="7467600" cy="1143000"/>
          </a:xfrm>
        </p:spPr>
        <p:txBody>
          <a:bodyPr/>
          <a:lstStyle/>
          <a:p>
            <a:pPr eaLnBrk="1" hangingPunct="1"/>
            <a:r>
              <a:rPr lang="en-IE" altLang="en-US" dirty="0" smtClean="0"/>
              <a:t>Function Example 3</a:t>
            </a:r>
          </a:p>
        </p:txBody>
      </p:sp>
      <p:pic>
        <p:nvPicPr>
          <p:cNvPr id="14338" name="Picture 2"/>
          <p:cNvPicPr>
            <a:picLocks noGrp="1" noChangeAspect="1" noChangeArrowheads="1"/>
          </p:cNvPicPr>
          <p:nvPr>
            <p:ph sz="quarter" idx="1"/>
          </p:nvPr>
        </p:nvPicPr>
        <p:blipFill rotWithShape="1">
          <a:blip r:embed="rId3">
            <a:extLst>
              <a:ext uri="{28A0092B-C50C-407E-A947-70E740481C1C}">
                <a14:useLocalDpi xmlns:a14="http://schemas.microsoft.com/office/drawing/2010/main" val="0"/>
              </a:ext>
            </a:extLst>
          </a:blip>
          <a:srcRect l="60478" t="7382" r="12195" b="47222"/>
          <a:stretch/>
        </p:blipFill>
        <p:spPr bwMode="auto">
          <a:xfrm>
            <a:off x="179512" y="836712"/>
            <a:ext cx="8438201" cy="6021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57170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54641" y="-571500"/>
            <a:ext cx="7467600" cy="1143000"/>
          </a:xfrm>
        </p:spPr>
        <p:txBody>
          <a:bodyPr/>
          <a:lstStyle/>
          <a:p>
            <a:pPr eaLnBrk="1" hangingPunct="1"/>
            <a:r>
              <a:rPr lang="en-IE" altLang="en-US" dirty="0" smtClean="0"/>
              <a:t>Function Call Example</a:t>
            </a:r>
          </a:p>
        </p:txBody>
      </p:sp>
      <p:pic>
        <p:nvPicPr>
          <p:cNvPr id="2050"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51458" t="8508" r="10642" b="65253"/>
          <a:stretch/>
        </p:blipFill>
        <p:spPr bwMode="auto">
          <a:xfrm>
            <a:off x="251520" y="836712"/>
            <a:ext cx="8406006" cy="5544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11919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395536" y="-387424"/>
            <a:ext cx="7467600" cy="1143000"/>
          </a:xfrm>
        </p:spPr>
        <p:txBody>
          <a:bodyPr/>
          <a:lstStyle/>
          <a:p>
            <a:pPr eaLnBrk="1" hangingPunct="1"/>
            <a:r>
              <a:rPr lang="en-IE" altLang="en-US" dirty="0" smtClean="0"/>
              <a:t>The Return Statement</a:t>
            </a:r>
          </a:p>
        </p:txBody>
      </p:sp>
      <p:sp>
        <p:nvSpPr>
          <p:cNvPr id="10243" name="Content Placeholder 2"/>
          <p:cNvSpPr>
            <a:spLocks noGrp="1"/>
          </p:cNvSpPr>
          <p:nvPr>
            <p:ph sz="quarter" idx="1"/>
          </p:nvPr>
        </p:nvSpPr>
        <p:spPr>
          <a:xfrm>
            <a:off x="457200" y="836712"/>
            <a:ext cx="8229600" cy="5472013"/>
          </a:xfrm>
        </p:spPr>
        <p:txBody>
          <a:bodyPr>
            <a:normAutofit fontScale="92500"/>
          </a:bodyPr>
          <a:lstStyle/>
          <a:p>
            <a:pPr eaLnBrk="1" hangingPunct="1"/>
            <a:r>
              <a:rPr lang="en-IE" altLang="en-US" sz="2400" dirty="0" smtClean="0"/>
              <a:t>Used inside the body of the function</a:t>
            </a:r>
          </a:p>
          <a:p>
            <a:pPr eaLnBrk="1" hangingPunct="1"/>
            <a:r>
              <a:rPr lang="en-IE" altLang="en-US" sz="2400" dirty="0" smtClean="0"/>
              <a:t>Returns control to the calling environment with a value.</a:t>
            </a:r>
          </a:p>
          <a:p>
            <a:pPr eaLnBrk="1" hangingPunct="1"/>
            <a:r>
              <a:rPr lang="en-IE" altLang="en-US" sz="2400" dirty="0" smtClean="0"/>
              <a:t>Syntax: 	RETURN </a:t>
            </a:r>
            <a:r>
              <a:rPr lang="en-IE" altLang="en-US" sz="2400" i="1" dirty="0" smtClean="0"/>
              <a:t>expression</a:t>
            </a:r>
            <a:r>
              <a:rPr lang="en-IE" altLang="en-US" sz="2400" dirty="0" smtClean="0"/>
              <a:t>;</a:t>
            </a:r>
          </a:p>
          <a:p>
            <a:pPr eaLnBrk="1" hangingPunct="1"/>
            <a:r>
              <a:rPr lang="en-IE" altLang="en-US" sz="2400" dirty="0" smtClean="0"/>
              <a:t>Where expression is the value to be returned.</a:t>
            </a:r>
          </a:p>
          <a:p>
            <a:pPr eaLnBrk="1" hangingPunct="1"/>
            <a:r>
              <a:rPr lang="en-IE" altLang="en-US" sz="2400" dirty="0" smtClean="0"/>
              <a:t>When return is executed the expression will be converted to the type specified in the RETURN clause of the function Definition, if it’s not already of that type.</a:t>
            </a:r>
          </a:p>
          <a:p>
            <a:pPr eaLnBrk="1" hangingPunct="1"/>
            <a:r>
              <a:rPr lang="en-IE" altLang="en-US" sz="2400" dirty="0" smtClean="0"/>
              <a:t>Then control immediately returns to the calling environment.</a:t>
            </a:r>
          </a:p>
          <a:p>
            <a:pPr eaLnBrk="1" hangingPunct="1"/>
            <a:r>
              <a:rPr lang="en-IE" altLang="en-US" sz="2400" dirty="0" smtClean="0"/>
              <a:t>Can be more than 1 return function, BUT only ONE will be executed.</a:t>
            </a:r>
          </a:p>
          <a:p>
            <a:pPr eaLnBrk="1" hangingPunct="1"/>
            <a:r>
              <a:rPr lang="en-IE" altLang="en-US" sz="2400" dirty="0" smtClean="0"/>
              <a:t>It is an error to end a function without a return statement.</a:t>
            </a:r>
          </a:p>
        </p:txBody>
      </p:sp>
    </p:spTree>
    <p:extLst>
      <p:ext uri="{BB962C8B-B14F-4D97-AF65-F5344CB8AC3E}">
        <p14:creationId xmlns:p14="http://schemas.microsoft.com/office/powerpoint/2010/main" val="32653398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87424"/>
            <a:ext cx="7467600" cy="1143000"/>
          </a:xfrm>
        </p:spPr>
        <p:txBody>
          <a:bodyPr/>
          <a:lstStyle/>
          <a:p>
            <a:r>
              <a:rPr lang="en-IE" dirty="0" smtClean="0"/>
              <a:t>The Return Statement</a:t>
            </a:r>
            <a:endParaRPr lang="en-IE" dirty="0"/>
          </a:p>
        </p:txBody>
      </p:sp>
      <p:pic>
        <p:nvPicPr>
          <p:cNvPr id="1026" name="Picture 2"/>
          <p:cNvPicPr>
            <a:picLocks noGrp="1" noChangeAspect="1" noChangeArrowheads="1"/>
          </p:cNvPicPr>
          <p:nvPr>
            <p:ph sz="quarter" idx="1"/>
          </p:nvPr>
        </p:nvPicPr>
        <p:blipFill rotWithShape="1">
          <a:blip r:embed="rId3">
            <a:extLst>
              <a:ext uri="{28A0092B-C50C-407E-A947-70E740481C1C}">
                <a14:useLocalDpi xmlns:a14="http://schemas.microsoft.com/office/drawing/2010/main" val="0"/>
              </a:ext>
            </a:extLst>
          </a:blip>
          <a:srcRect l="50146" t="8143" r="24198" b="32454"/>
          <a:stretch/>
        </p:blipFill>
        <p:spPr bwMode="auto">
          <a:xfrm>
            <a:off x="467544" y="836712"/>
            <a:ext cx="7272808" cy="5296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0742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IE" altLang="en-US" smtClean="0"/>
              <a:t>Dropping Procedures and Functions</a:t>
            </a:r>
          </a:p>
        </p:txBody>
      </p:sp>
      <p:sp>
        <p:nvSpPr>
          <p:cNvPr id="12291" name="Content Placeholder 2"/>
          <p:cNvSpPr>
            <a:spLocks noGrp="1"/>
          </p:cNvSpPr>
          <p:nvPr>
            <p:ph sz="quarter" idx="1"/>
          </p:nvPr>
        </p:nvSpPr>
        <p:spPr/>
        <p:txBody>
          <a:bodyPr/>
          <a:lstStyle/>
          <a:p>
            <a:pPr eaLnBrk="1" hangingPunct="1"/>
            <a:r>
              <a:rPr lang="en-IE" altLang="en-US" smtClean="0"/>
              <a:t>Similar to dropping tables Procedures and functions can also be dropped. </a:t>
            </a:r>
          </a:p>
          <a:p>
            <a:pPr eaLnBrk="1" hangingPunct="1"/>
            <a:r>
              <a:rPr lang="en-IE" altLang="en-US" smtClean="0"/>
              <a:t>If you drop a function or procedure it is removed from the data dictionary.</a:t>
            </a:r>
          </a:p>
          <a:p>
            <a:pPr eaLnBrk="1" hangingPunct="1"/>
            <a:r>
              <a:rPr lang="en-IE" altLang="en-US" smtClean="0"/>
              <a:t>Syntax :</a:t>
            </a:r>
          </a:p>
          <a:p>
            <a:pPr lvl="2" eaLnBrk="1" hangingPunct="1"/>
            <a:r>
              <a:rPr lang="en-IE" altLang="en-US" smtClean="0"/>
              <a:t>DROP PROCEDURE </a:t>
            </a:r>
            <a:r>
              <a:rPr lang="en-IE" altLang="en-US" i="1" smtClean="0"/>
              <a:t>procedure_name</a:t>
            </a:r>
            <a:r>
              <a:rPr lang="en-IE" altLang="en-US" smtClean="0"/>
              <a:t>;</a:t>
            </a:r>
          </a:p>
          <a:p>
            <a:pPr lvl="2" eaLnBrk="1" hangingPunct="1"/>
            <a:r>
              <a:rPr lang="en-IE" altLang="en-US" smtClean="0"/>
              <a:t>DROP FUNCTION </a:t>
            </a:r>
            <a:r>
              <a:rPr lang="en-IE" altLang="en-US" i="1" smtClean="0"/>
              <a:t>function_name</a:t>
            </a:r>
            <a:r>
              <a:rPr lang="en-IE" altLang="en-US" smtClean="0"/>
              <a:t>;</a:t>
            </a:r>
          </a:p>
          <a:p>
            <a:pPr eaLnBrk="1" hangingPunct="1"/>
            <a:r>
              <a:rPr lang="en-IE" altLang="en-US" i="1" smtClean="0"/>
              <a:t>procedure_name</a:t>
            </a:r>
            <a:r>
              <a:rPr lang="en-IE" altLang="en-US" smtClean="0"/>
              <a:t> and </a:t>
            </a:r>
            <a:r>
              <a:rPr lang="en-IE" altLang="en-US" i="1" smtClean="0"/>
              <a:t>function_name</a:t>
            </a:r>
            <a:r>
              <a:rPr lang="en-IE" altLang="en-US" smtClean="0"/>
              <a:t> must be exisitng procedures or functions.</a:t>
            </a:r>
          </a:p>
        </p:txBody>
      </p:sp>
    </p:spTree>
    <p:extLst>
      <p:ext uri="{BB962C8B-B14F-4D97-AF65-F5344CB8AC3E}">
        <p14:creationId xmlns:p14="http://schemas.microsoft.com/office/powerpoint/2010/main" val="5964778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itle 1"/>
          <p:cNvSpPr>
            <a:spLocks noGrp="1"/>
          </p:cNvSpPr>
          <p:nvPr>
            <p:ph type="title"/>
          </p:nvPr>
        </p:nvSpPr>
        <p:spPr/>
        <p:txBody>
          <a:bodyPr/>
          <a:lstStyle/>
          <a:p>
            <a:r>
              <a:rPr lang="en-IE" altLang="en-US" smtClean="0"/>
              <a:t>Triggers</a:t>
            </a:r>
            <a:endParaRPr lang="en-US" altLang="en-US" smtClean="0"/>
          </a:p>
        </p:txBody>
      </p:sp>
      <p:sp>
        <p:nvSpPr>
          <p:cNvPr id="2" name="Text Placeholder 1"/>
          <p:cNvSpPr>
            <a:spLocks noGrp="1"/>
          </p:cNvSpPr>
          <p:nvPr>
            <p:ph type="body" idx="1"/>
          </p:nvPr>
        </p:nvSpPr>
        <p:spPr/>
        <p:txBody>
          <a:bodyPr/>
          <a:lstStyle/>
          <a:p>
            <a:endParaRPr lang="en-IE"/>
          </a:p>
        </p:txBody>
      </p:sp>
    </p:spTree>
    <p:extLst>
      <p:ext uri="{BB962C8B-B14F-4D97-AF65-F5344CB8AC3E}">
        <p14:creationId xmlns:p14="http://schemas.microsoft.com/office/powerpoint/2010/main" val="40669103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IE" altLang="en-US" smtClean="0">
                <a:solidFill>
                  <a:srgbClr val="7B9899"/>
                </a:solidFill>
              </a:rPr>
              <a:t>Types of Triggers</a:t>
            </a:r>
            <a:endParaRPr lang="en-US" altLang="en-US" smtClean="0">
              <a:solidFill>
                <a:srgbClr val="7B9899"/>
              </a:solidFill>
            </a:endParaRPr>
          </a:p>
        </p:txBody>
      </p:sp>
      <p:sp>
        <p:nvSpPr>
          <p:cNvPr id="3" name="Content Placeholder 2"/>
          <p:cNvSpPr>
            <a:spLocks noGrp="1"/>
          </p:cNvSpPr>
          <p:nvPr>
            <p:ph sz="quarter" idx="1"/>
          </p:nvPr>
        </p:nvSpPr>
        <p:spPr>
          <a:xfrm>
            <a:off x="301625" y="1527175"/>
            <a:ext cx="8504238" cy="4572000"/>
          </a:xfrm>
        </p:spPr>
        <p:txBody>
          <a:bodyPr rtlCol="0">
            <a:normAutofit lnSpcReduction="10000"/>
          </a:bodyPr>
          <a:lstStyle/>
          <a:p>
            <a:pPr marL="274320" indent="-274320" fontAlgn="auto">
              <a:spcAft>
                <a:spcPts val="0"/>
              </a:spcAft>
              <a:buFont typeface="Wingdings 2"/>
              <a:buChar char=""/>
              <a:defRPr/>
            </a:pPr>
            <a:r>
              <a:rPr lang="en-IE" dirty="0" smtClean="0"/>
              <a:t>Triggers are similar to procedures and functions in that they are named blocks of PL/SQL</a:t>
            </a:r>
          </a:p>
          <a:p>
            <a:pPr marL="274320" indent="-274320" fontAlgn="auto">
              <a:spcAft>
                <a:spcPts val="0"/>
              </a:spcAft>
              <a:buFont typeface="Wingdings 2"/>
              <a:buChar char=""/>
              <a:defRPr/>
            </a:pPr>
            <a:r>
              <a:rPr lang="en-IE" dirty="0" smtClean="0"/>
              <a:t>Procedures are call explicitly via a procedure call.</a:t>
            </a:r>
          </a:p>
          <a:p>
            <a:pPr marL="274320" indent="-274320" fontAlgn="auto">
              <a:spcAft>
                <a:spcPts val="0"/>
              </a:spcAft>
              <a:buFont typeface="Wingdings 2"/>
              <a:buChar char=""/>
              <a:defRPr/>
            </a:pPr>
            <a:r>
              <a:rPr lang="en-IE" dirty="0" smtClean="0"/>
              <a:t>Triggers are executed implicitly whenever the triggering event happens </a:t>
            </a:r>
            <a:r>
              <a:rPr lang="en-IE" b="1" dirty="0" smtClean="0"/>
              <a:t>AND</a:t>
            </a:r>
            <a:r>
              <a:rPr lang="en-IE" dirty="0" smtClean="0"/>
              <a:t> a trigger does not accept arguments.</a:t>
            </a:r>
          </a:p>
          <a:p>
            <a:pPr marL="274320" indent="-274320" fontAlgn="auto">
              <a:spcAft>
                <a:spcPts val="0"/>
              </a:spcAft>
              <a:buFont typeface="Wingdings 2"/>
              <a:buChar char=""/>
              <a:defRPr/>
            </a:pPr>
            <a:r>
              <a:rPr lang="en-IE" dirty="0" smtClean="0"/>
              <a:t>The act of executing a trigger is referred to as </a:t>
            </a:r>
            <a:r>
              <a:rPr lang="en-IE" i="1" dirty="0" smtClean="0"/>
              <a:t>firing</a:t>
            </a:r>
            <a:r>
              <a:rPr lang="en-IE" dirty="0" smtClean="0"/>
              <a:t> the trigger.</a:t>
            </a:r>
          </a:p>
          <a:p>
            <a:pPr marL="274320" indent="-274320" fontAlgn="auto">
              <a:spcAft>
                <a:spcPts val="0"/>
              </a:spcAft>
              <a:buFont typeface="Wingdings 2"/>
              <a:buChar char=""/>
              <a:defRPr/>
            </a:pPr>
            <a:r>
              <a:rPr lang="en-IE" dirty="0" smtClean="0"/>
              <a:t>Triggering events include:</a:t>
            </a:r>
          </a:p>
          <a:p>
            <a:pPr marL="822960" lvl="2" fontAlgn="auto">
              <a:spcAft>
                <a:spcPts val="0"/>
              </a:spcAft>
              <a:buClr>
                <a:schemeClr val="accent3"/>
              </a:buClr>
              <a:buFont typeface="Wingdings 2"/>
              <a:buChar char=""/>
              <a:defRPr/>
            </a:pPr>
            <a:r>
              <a:rPr lang="en-IE" dirty="0" smtClean="0"/>
              <a:t>DML ( insert, update, delete)</a:t>
            </a:r>
          </a:p>
          <a:p>
            <a:pPr marL="822960" lvl="2" fontAlgn="auto">
              <a:spcAft>
                <a:spcPts val="0"/>
              </a:spcAft>
              <a:buClr>
                <a:schemeClr val="accent3"/>
              </a:buClr>
              <a:buFont typeface="Wingdings 2"/>
              <a:buChar char=""/>
              <a:defRPr/>
            </a:pPr>
            <a:r>
              <a:rPr lang="en-IE" dirty="0" smtClean="0"/>
              <a:t>Certain types of views</a:t>
            </a:r>
          </a:p>
          <a:p>
            <a:pPr marL="822960" lvl="2" fontAlgn="auto">
              <a:spcAft>
                <a:spcPts val="0"/>
              </a:spcAft>
              <a:buClr>
                <a:schemeClr val="accent3"/>
              </a:buClr>
              <a:buFont typeface="Wingdings 2"/>
              <a:buChar char=""/>
              <a:defRPr/>
            </a:pPr>
            <a:r>
              <a:rPr lang="en-IE" dirty="0" smtClean="0"/>
              <a:t>System Events </a:t>
            </a:r>
            <a:r>
              <a:rPr lang="en-IE" dirty="0" err="1" smtClean="0"/>
              <a:t>e.g</a:t>
            </a:r>
            <a:r>
              <a:rPr lang="en-IE" dirty="0" smtClean="0"/>
              <a:t> DB </a:t>
            </a:r>
            <a:r>
              <a:rPr lang="en-IE" dirty="0" err="1" smtClean="0"/>
              <a:t>startup</a:t>
            </a:r>
            <a:r>
              <a:rPr lang="en-IE" dirty="0" smtClean="0"/>
              <a:t>/Shutdown ( Oracle 8i and after)</a:t>
            </a:r>
          </a:p>
          <a:p>
            <a:pPr marL="822960" lvl="2" fontAlgn="auto">
              <a:spcAft>
                <a:spcPts val="0"/>
              </a:spcAft>
              <a:buClr>
                <a:schemeClr val="accent3"/>
              </a:buClr>
              <a:buFont typeface="Wingdings 2"/>
              <a:buChar char=""/>
              <a:defRPr/>
            </a:pPr>
            <a:r>
              <a:rPr lang="en-IE" dirty="0" smtClean="0"/>
              <a:t>Certain kinds of DDL</a:t>
            </a:r>
          </a:p>
          <a:p>
            <a:pPr marL="274320" indent="-274320" fontAlgn="auto">
              <a:spcAft>
                <a:spcPts val="0"/>
              </a:spcAft>
              <a:buFont typeface="Wingdings 2"/>
              <a:buChar char=""/>
              <a:defRPr/>
            </a:pPr>
            <a:endParaRPr lang="en-US" dirty="0" smtClean="0"/>
          </a:p>
        </p:txBody>
      </p:sp>
    </p:spTree>
    <p:extLst>
      <p:ext uri="{BB962C8B-B14F-4D97-AF65-F5344CB8AC3E}">
        <p14:creationId xmlns:p14="http://schemas.microsoft.com/office/powerpoint/2010/main" val="26719211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IE" altLang="en-US" smtClean="0">
                <a:solidFill>
                  <a:srgbClr val="7B9899"/>
                </a:solidFill>
              </a:rPr>
              <a:t>Uses Of Triggers</a:t>
            </a:r>
            <a:endParaRPr lang="en-US" altLang="en-US" smtClean="0">
              <a:solidFill>
                <a:srgbClr val="7B9899"/>
              </a:solidFill>
            </a:endParaRPr>
          </a:p>
        </p:txBody>
      </p:sp>
      <p:sp>
        <p:nvSpPr>
          <p:cNvPr id="15363" name="Content Placeholder 2"/>
          <p:cNvSpPr>
            <a:spLocks noGrp="1"/>
          </p:cNvSpPr>
          <p:nvPr>
            <p:ph sz="quarter" idx="1"/>
          </p:nvPr>
        </p:nvSpPr>
        <p:spPr>
          <a:xfrm>
            <a:off x="301625" y="1527175"/>
            <a:ext cx="8504238" cy="4572000"/>
          </a:xfrm>
        </p:spPr>
        <p:txBody>
          <a:bodyPr/>
          <a:lstStyle/>
          <a:p>
            <a:r>
              <a:rPr lang="en-IE" altLang="en-US" dirty="0" smtClean="0"/>
              <a:t>Triggers are used for many things including:</a:t>
            </a:r>
          </a:p>
          <a:p>
            <a:pPr lvl="1"/>
            <a:r>
              <a:rPr lang="en-IE" altLang="en-US" sz="2400" dirty="0" smtClean="0"/>
              <a:t>Maintaining complex integrity constraints, those not possible through declarative constraints at table creation.</a:t>
            </a:r>
          </a:p>
          <a:p>
            <a:pPr lvl="1"/>
            <a:r>
              <a:rPr lang="en-IE" altLang="en-US" sz="2400" dirty="0" smtClean="0"/>
              <a:t>Auditing information in a table by recording the changes made and who made them.</a:t>
            </a:r>
          </a:p>
          <a:p>
            <a:pPr lvl="1"/>
            <a:r>
              <a:rPr lang="en-IE" altLang="en-US" sz="2400" dirty="0" smtClean="0"/>
              <a:t>Automatically signalling other programs that action needs to take place when changes are made to a table.</a:t>
            </a:r>
          </a:p>
          <a:p>
            <a:pPr lvl="1"/>
            <a:r>
              <a:rPr lang="en-IE" altLang="en-US" sz="2400" dirty="0" smtClean="0"/>
              <a:t>Publishing information about various Database events.</a:t>
            </a:r>
          </a:p>
        </p:txBody>
      </p:sp>
    </p:spTree>
    <p:extLst>
      <p:ext uri="{BB962C8B-B14F-4D97-AF65-F5344CB8AC3E}">
        <p14:creationId xmlns:p14="http://schemas.microsoft.com/office/powerpoint/2010/main" val="11105689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IE" altLang="en-US" smtClean="0">
                <a:solidFill>
                  <a:srgbClr val="7B9899"/>
                </a:solidFill>
              </a:rPr>
              <a:t>DML Triggers</a:t>
            </a:r>
            <a:endParaRPr lang="en-US" altLang="en-US" smtClean="0">
              <a:solidFill>
                <a:srgbClr val="7B9899"/>
              </a:solidFill>
            </a:endParaRPr>
          </a:p>
        </p:txBody>
      </p:sp>
      <p:sp>
        <p:nvSpPr>
          <p:cNvPr id="16387" name="Content Placeholder 2"/>
          <p:cNvSpPr>
            <a:spLocks noGrp="1"/>
          </p:cNvSpPr>
          <p:nvPr>
            <p:ph sz="quarter" idx="1"/>
          </p:nvPr>
        </p:nvSpPr>
        <p:spPr>
          <a:xfrm>
            <a:off x="301625" y="1527175"/>
            <a:ext cx="8504238" cy="4572000"/>
          </a:xfrm>
        </p:spPr>
        <p:txBody>
          <a:bodyPr/>
          <a:lstStyle/>
          <a:p>
            <a:r>
              <a:rPr lang="en-IE" altLang="en-US" smtClean="0"/>
              <a:t>A DML Trigger is fired by a DML statement and the type of statement determines the type of DML Trigger.</a:t>
            </a:r>
          </a:p>
          <a:p>
            <a:r>
              <a:rPr lang="en-IE" altLang="en-US" smtClean="0"/>
              <a:t>These triggers can be fired BEFORE or AFTER the operation</a:t>
            </a:r>
          </a:p>
          <a:p>
            <a:r>
              <a:rPr lang="en-IE" altLang="en-US" smtClean="0"/>
              <a:t>They can also fire on ROW or STATEMENT operations</a:t>
            </a:r>
            <a:endParaRPr lang="en-US" altLang="en-US" smtClean="0"/>
          </a:p>
        </p:txBody>
      </p:sp>
    </p:spTree>
    <p:extLst>
      <p:ext uri="{BB962C8B-B14F-4D97-AF65-F5344CB8AC3E}">
        <p14:creationId xmlns:p14="http://schemas.microsoft.com/office/powerpoint/2010/main" val="22235849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IE" altLang="en-US" smtClean="0"/>
              <a:t>Procedures</a:t>
            </a:r>
          </a:p>
        </p:txBody>
      </p:sp>
      <p:sp>
        <p:nvSpPr>
          <p:cNvPr id="4099" name="Content Placeholder 2"/>
          <p:cNvSpPr>
            <a:spLocks noGrp="1"/>
          </p:cNvSpPr>
          <p:nvPr>
            <p:ph sz="quarter" idx="1"/>
          </p:nvPr>
        </p:nvSpPr>
        <p:spPr/>
        <p:txBody>
          <a:bodyPr/>
          <a:lstStyle/>
          <a:p>
            <a:pPr eaLnBrk="1" hangingPunct="1"/>
            <a:r>
              <a:rPr lang="en-IE" altLang="en-US" smtClean="0"/>
              <a:t>They behave very much like procedures in any other 3GL Language. </a:t>
            </a:r>
          </a:p>
          <a:p>
            <a:pPr eaLnBrk="1" hangingPunct="1"/>
            <a:r>
              <a:rPr lang="en-IE" altLang="en-US" smtClean="0"/>
              <a:t>Procedures and Functions collectively are known as sub-programs.</a:t>
            </a:r>
          </a:p>
          <a:p>
            <a:pPr eaLnBrk="1" hangingPunct="1"/>
            <a:r>
              <a:rPr lang="en-IE" altLang="en-US" smtClean="0"/>
              <a:t>Basic Syntax:</a:t>
            </a:r>
          </a:p>
          <a:p>
            <a:pPr lvl="2" eaLnBrk="1" hangingPunct="1"/>
            <a:r>
              <a:rPr lang="en-IE" altLang="en-US" smtClean="0"/>
              <a:t>CREATE[OR REPLACE] PROCEDURE procedure_name</a:t>
            </a:r>
          </a:p>
          <a:p>
            <a:pPr lvl="3" eaLnBrk="1" hangingPunct="1">
              <a:buFont typeface="Arial" charset="0"/>
              <a:buNone/>
            </a:pPr>
            <a:r>
              <a:rPr lang="en-IE" altLang="en-US" smtClean="0"/>
              <a:t>[(argument[{IN|OUT|IN OUT}] type, ….</a:t>
            </a:r>
          </a:p>
          <a:p>
            <a:pPr lvl="3" eaLnBrk="1" hangingPunct="1">
              <a:buFont typeface="Arial" charset="0"/>
              <a:buNone/>
            </a:pPr>
            <a:r>
              <a:rPr lang="en-IE" altLang="en-US" smtClean="0"/>
              <a:t>[(argument[{IN|OUT|IN OUT}] type)] {IS| AS}</a:t>
            </a:r>
          </a:p>
          <a:p>
            <a:pPr lvl="3" eaLnBrk="1" hangingPunct="1">
              <a:buFont typeface="Arial" charset="0"/>
              <a:buNone/>
            </a:pPr>
            <a:r>
              <a:rPr lang="en-IE" altLang="en-US" smtClean="0"/>
              <a:t>	procedure_body</a:t>
            </a:r>
          </a:p>
        </p:txBody>
      </p:sp>
    </p:spTree>
    <p:extLst>
      <p:ext uri="{BB962C8B-B14F-4D97-AF65-F5344CB8AC3E}">
        <p14:creationId xmlns:p14="http://schemas.microsoft.com/office/powerpoint/2010/main" val="2969818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IE" altLang="en-US" smtClean="0">
                <a:solidFill>
                  <a:srgbClr val="7B9899"/>
                </a:solidFill>
              </a:rPr>
              <a:t>Creating Triggers</a:t>
            </a:r>
            <a:endParaRPr lang="en-US" altLang="en-US" smtClean="0">
              <a:solidFill>
                <a:srgbClr val="7B9899"/>
              </a:solidFill>
            </a:endParaRPr>
          </a:p>
        </p:txBody>
      </p:sp>
      <p:sp>
        <p:nvSpPr>
          <p:cNvPr id="17411" name="Content Placeholder 2"/>
          <p:cNvSpPr>
            <a:spLocks noGrp="1"/>
          </p:cNvSpPr>
          <p:nvPr>
            <p:ph sz="quarter" idx="1"/>
          </p:nvPr>
        </p:nvSpPr>
        <p:spPr>
          <a:xfrm>
            <a:off x="301625" y="1527175"/>
            <a:ext cx="8504238" cy="4572000"/>
          </a:xfrm>
        </p:spPr>
        <p:txBody>
          <a:bodyPr>
            <a:normAutofit fontScale="70000" lnSpcReduction="20000"/>
          </a:bodyPr>
          <a:lstStyle/>
          <a:p>
            <a:r>
              <a:rPr lang="en-IE" altLang="en-US" dirty="0" smtClean="0"/>
              <a:t>Regardless of the type of Trigger all triggers are created using the same Syntax:</a:t>
            </a:r>
          </a:p>
          <a:p>
            <a:pPr marL="365760" lvl="1" indent="0">
              <a:buNone/>
            </a:pPr>
            <a:endParaRPr lang="en-IE" altLang="en-US" dirty="0" smtClean="0"/>
          </a:p>
          <a:p>
            <a:pPr marL="365760" lvl="1" indent="0">
              <a:buNone/>
            </a:pPr>
            <a:r>
              <a:rPr lang="en-IE" sz="2600" dirty="0"/>
              <a:t>CREATE [OR REPLACE ] TRIGGER </a:t>
            </a:r>
            <a:r>
              <a:rPr lang="en-IE" sz="2600" dirty="0" err="1"/>
              <a:t>trigger_name</a:t>
            </a:r>
            <a:r>
              <a:rPr lang="en-IE" sz="2600" dirty="0"/>
              <a:t> </a:t>
            </a:r>
          </a:p>
          <a:p>
            <a:pPr marL="365760" lvl="1" indent="0">
              <a:buNone/>
            </a:pPr>
            <a:r>
              <a:rPr lang="en-IE" sz="2600" dirty="0"/>
              <a:t>{BEFORE | AFTER | INSTEAD OF } </a:t>
            </a:r>
            <a:r>
              <a:rPr lang="en-IE" sz="2600" dirty="0" smtClean="0"/>
              <a:t>{</a:t>
            </a:r>
            <a:r>
              <a:rPr lang="en-IE" sz="2600" dirty="0"/>
              <a:t>INSERT [OR] | UPDATE [OR] | DELETE} </a:t>
            </a:r>
          </a:p>
          <a:p>
            <a:pPr marL="365760" lvl="1" indent="0">
              <a:buNone/>
            </a:pPr>
            <a:r>
              <a:rPr lang="en-IE" sz="2600" dirty="0"/>
              <a:t>[OF </a:t>
            </a:r>
            <a:r>
              <a:rPr lang="en-IE" sz="2600" dirty="0" err="1"/>
              <a:t>col_name</a:t>
            </a:r>
            <a:r>
              <a:rPr lang="en-IE" sz="2600" dirty="0"/>
              <a:t>] </a:t>
            </a:r>
          </a:p>
          <a:p>
            <a:pPr marL="365760" lvl="1" indent="0">
              <a:buNone/>
            </a:pPr>
            <a:r>
              <a:rPr lang="en-IE" sz="2600" dirty="0"/>
              <a:t>ON </a:t>
            </a:r>
            <a:r>
              <a:rPr lang="en-IE" sz="2600" dirty="0" err="1"/>
              <a:t>table_name</a:t>
            </a:r>
            <a:r>
              <a:rPr lang="en-IE" sz="2600" dirty="0"/>
              <a:t> </a:t>
            </a:r>
          </a:p>
          <a:p>
            <a:pPr marL="365760" lvl="1" indent="0">
              <a:buNone/>
            </a:pPr>
            <a:r>
              <a:rPr lang="en-IE" sz="2600" dirty="0" smtClean="0"/>
              <a:t>	[</a:t>
            </a:r>
            <a:r>
              <a:rPr lang="en-IE" sz="2600" dirty="0"/>
              <a:t>REFERENCING OLD AS o NEW AS n] </a:t>
            </a:r>
            <a:r>
              <a:rPr lang="en-IE" sz="2600" dirty="0" smtClean="0"/>
              <a:t>[</a:t>
            </a:r>
            <a:r>
              <a:rPr lang="en-IE" sz="2600" dirty="0"/>
              <a:t>FOR EACH ROW] </a:t>
            </a:r>
          </a:p>
          <a:p>
            <a:pPr marL="365760" lvl="1" indent="0">
              <a:buNone/>
            </a:pPr>
            <a:r>
              <a:rPr lang="en-IE" sz="2600" dirty="0"/>
              <a:t>WHEN (condition) </a:t>
            </a:r>
          </a:p>
          <a:p>
            <a:pPr marL="365760" lvl="1" indent="0">
              <a:buNone/>
            </a:pPr>
            <a:r>
              <a:rPr lang="en-IE" sz="2600" dirty="0"/>
              <a:t>DECLARE </a:t>
            </a:r>
          </a:p>
          <a:p>
            <a:pPr marL="365760" lvl="1" indent="0">
              <a:buNone/>
            </a:pPr>
            <a:r>
              <a:rPr lang="en-IE" sz="2600" dirty="0" smtClean="0"/>
              <a:t>	Declaration-statements </a:t>
            </a:r>
            <a:endParaRPr lang="en-IE" sz="2600" dirty="0"/>
          </a:p>
          <a:p>
            <a:pPr marL="365760" lvl="1" indent="0">
              <a:buNone/>
            </a:pPr>
            <a:r>
              <a:rPr lang="en-IE" sz="2600" dirty="0"/>
              <a:t>BEGIN </a:t>
            </a:r>
          </a:p>
          <a:p>
            <a:pPr marL="365760" lvl="1" indent="0">
              <a:buNone/>
            </a:pPr>
            <a:r>
              <a:rPr lang="en-IE" sz="2600" dirty="0" smtClean="0"/>
              <a:t>	Executable-statements </a:t>
            </a:r>
            <a:endParaRPr lang="en-IE" sz="2600" dirty="0"/>
          </a:p>
          <a:p>
            <a:pPr marL="365760" lvl="1" indent="0">
              <a:buNone/>
            </a:pPr>
            <a:r>
              <a:rPr lang="en-IE" sz="2600" dirty="0"/>
              <a:t>EXCEPTION </a:t>
            </a:r>
          </a:p>
          <a:p>
            <a:pPr marL="365760" lvl="1" indent="0">
              <a:buNone/>
            </a:pPr>
            <a:r>
              <a:rPr lang="en-IE" sz="2600" dirty="0" smtClean="0"/>
              <a:t>	Exception-handling-statements</a:t>
            </a:r>
          </a:p>
          <a:p>
            <a:pPr marL="365760" lvl="1" indent="0">
              <a:buNone/>
            </a:pPr>
            <a:r>
              <a:rPr lang="en-IE" altLang="en-US" sz="2600" dirty="0" smtClean="0"/>
              <a:t>END;</a:t>
            </a:r>
          </a:p>
        </p:txBody>
      </p:sp>
      <p:sp>
        <p:nvSpPr>
          <p:cNvPr id="2" name="Left Arrow 1"/>
          <p:cNvSpPr/>
          <p:nvPr/>
        </p:nvSpPr>
        <p:spPr>
          <a:xfrm>
            <a:off x="5868144" y="1725340"/>
            <a:ext cx="2592288" cy="86409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t>Name of Trigger</a:t>
            </a:r>
            <a:endParaRPr lang="en-IE" dirty="0"/>
          </a:p>
        </p:txBody>
      </p:sp>
    </p:spTree>
    <p:extLst>
      <p:ext uri="{BB962C8B-B14F-4D97-AF65-F5344CB8AC3E}">
        <p14:creationId xmlns:p14="http://schemas.microsoft.com/office/powerpoint/2010/main" val="15181647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IE" altLang="en-US" smtClean="0">
                <a:solidFill>
                  <a:srgbClr val="7B9899"/>
                </a:solidFill>
              </a:rPr>
              <a:t>Creating Triggers</a:t>
            </a:r>
            <a:endParaRPr lang="en-US" altLang="en-US" smtClean="0">
              <a:solidFill>
                <a:srgbClr val="7B9899"/>
              </a:solidFill>
            </a:endParaRPr>
          </a:p>
        </p:txBody>
      </p:sp>
      <p:sp>
        <p:nvSpPr>
          <p:cNvPr id="17411" name="Content Placeholder 2"/>
          <p:cNvSpPr>
            <a:spLocks noGrp="1"/>
          </p:cNvSpPr>
          <p:nvPr>
            <p:ph sz="quarter" idx="1"/>
          </p:nvPr>
        </p:nvSpPr>
        <p:spPr>
          <a:xfrm>
            <a:off x="301625" y="1527175"/>
            <a:ext cx="8504238" cy="4572000"/>
          </a:xfrm>
        </p:spPr>
        <p:txBody>
          <a:bodyPr>
            <a:normAutofit fontScale="70000" lnSpcReduction="20000"/>
          </a:bodyPr>
          <a:lstStyle/>
          <a:p>
            <a:r>
              <a:rPr lang="en-IE" altLang="en-US" dirty="0" smtClean="0"/>
              <a:t>Regardless of the type of Trigger all triggers are created using the same Syntax:</a:t>
            </a:r>
          </a:p>
          <a:p>
            <a:pPr marL="365760" lvl="1" indent="0">
              <a:buNone/>
            </a:pPr>
            <a:endParaRPr lang="en-IE" altLang="en-US" dirty="0" smtClean="0"/>
          </a:p>
          <a:p>
            <a:pPr marL="365760" lvl="1" indent="0">
              <a:buNone/>
            </a:pPr>
            <a:r>
              <a:rPr lang="en-IE" sz="2600" dirty="0"/>
              <a:t>CREATE [OR REPLACE ] TRIGGER </a:t>
            </a:r>
            <a:r>
              <a:rPr lang="en-IE" sz="2600" dirty="0" err="1"/>
              <a:t>trigger_name</a:t>
            </a:r>
            <a:r>
              <a:rPr lang="en-IE" sz="2600" dirty="0"/>
              <a:t> </a:t>
            </a:r>
          </a:p>
          <a:p>
            <a:pPr marL="365760" lvl="1" indent="0">
              <a:buNone/>
            </a:pPr>
            <a:r>
              <a:rPr lang="en-IE" sz="2600" dirty="0"/>
              <a:t>{BEFORE | AFTER | INSTEAD OF } </a:t>
            </a:r>
            <a:r>
              <a:rPr lang="en-IE" sz="2600" dirty="0" smtClean="0"/>
              <a:t>{</a:t>
            </a:r>
            <a:r>
              <a:rPr lang="en-IE" sz="2600" dirty="0"/>
              <a:t>INSERT [OR] | UPDATE [OR] | DELETE} </a:t>
            </a:r>
          </a:p>
          <a:p>
            <a:pPr marL="365760" lvl="1" indent="0">
              <a:buNone/>
            </a:pPr>
            <a:r>
              <a:rPr lang="en-IE" sz="2600" dirty="0"/>
              <a:t>[OF </a:t>
            </a:r>
            <a:r>
              <a:rPr lang="en-IE" sz="2600" dirty="0" err="1"/>
              <a:t>col_name</a:t>
            </a:r>
            <a:r>
              <a:rPr lang="en-IE" sz="2600" dirty="0"/>
              <a:t>] </a:t>
            </a:r>
          </a:p>
          <a:p>
            <a:pPr marL="365760" lvl="1" indent="0">
              <a:buNone/>
            </a:pPr>
            <a:r>
              <a:rPr lang="en-IE" sz="2600" dirty="0"/>
              <a:t>ON </a:t>
            </a:r>
            <a:r>
              <a:rPr lang="en-IE" sz="2600" dirty="0" err="1"/>
              <a:t>table_name</a:t>
            </a:r>
            <a:r>
              <a:rPr lang="en-IE" sz="2600" dirty="0"/>
              <a:t> </a:t>
            </a:r>
          </a:p>
          <a:p>
            <a:pPr marL="365760" lvl="1" indent="0">
              <a:buNone/>
            </a:pPr>
            <a:r>
              <a:rPr lang="en-IE" sz="2600" dirty="0" smtClean="0"/>
              <a:t>	[</a:t>
            </a:r>
            <a:r>
              <a:rPr lang="en-IE" sz="2600" dirty="0"/>
              <a:t>REFERENCING OLD AS o NEW AS n] </a:t>
            </a:r>
            <a:r>
              <a:rPr lang="en-IE" sz="2600" dirty="0" smtClean="0"/>
              <a:t>[</a:t>
            </a:r>
            <a:r>
              <a:rPr lang="en-IE" sz="2600" dirty="0"/>
              <a:t>FOR EACH ROW] </a:t>
            </a:r>
          </a:p>
          <a:p>
            <a:pPr marL="365760" lvl="1" indent="0">
              <a:buNone/>
            </a:pPr>
            <a:r>
              <a:rPr lang="en-IE" sz="2600" dirty="0"/>
              <a:t>WHEN (condition) </a:t>
            </a:r>
          </a:p>
          <a:p>
            <a:pPr marL="365760" lvl="1" indent="0">
              <a:buNone/>
            </a:pPr>
            <a:r>
              <a:rPr lang="en-IE" sz="2600" dirty="0"/>
              <a:t>DECLARE </a:t>
            </a:r>
          </a:p>
          <a:p>
            <a:pPr marL="365760" lvl="1" indent="0">
              <a:buNone/>
            </a:pPr>
            <a:r>
              <a:rPr lang="en-IE" sz="2600" dirty="0" smtClean="0"/>
              <a:t>	Declaration-statements </a:t>
            </a:r>
            <a:endParaRPr lang="en-IE" sz="2600" dirty="0"/>
          </a:p>
          <a:p>
            <a:pPr marL="365760" lvl="1" indent="0">
              <a:buNone/>
            </a:pPr>
            <a:r>
              <a:rPr lang="en-IE" sz="2600" dirty="0"/>
              <a:t>BEGIN </a:t>
            </a:r>
          </a:p>
          <a:p>
            <a:pPr marL="365760" lvl="1" indent="0">
              <a:buNone/>
            </a:pPr>
            <a:r>
              <a:rPr lang="en-IE" sz="2600" dirty="0" smtClean="0"/>
              <a:t>	Executable-statements </a:t>
            </a:r>
            <a:endParaRPr lang="en-IE" sz="2600" dirty="0"/>
          </a:p>
          <a:p>
            <a:pPr marL="365760" lvl="1" indent="0">
              <a:buNone/>
            </a:pPr>
            <a:r>
              <a:rPr lang="en-IE" sz="2600" dirty="0"/>
              <a:t>EXCEPTION </a:t>
            </a:r>
          </a:p>
          <a:p>
            <a:pPr marL="365760" lvl="1" indent="0">
              <a:buNone/>
            </a:pPr>
            <a:r>
              <a:rPr lang="en-IE" sz="2600" dirty="0" smtClean="0"/>
              <a:t>	Exception-handling-statements</a:t>
            </a:r>
          </a:p>
          <a:p>
            <a:pPr marL="365760" lvl="1" indent="0">
              <a:buNone/>
            </a:pPr>
            <a:r>
              <a:rPr lang="en-IE" altLang="en-US" sz="2600" dirty="0" smtClean="0"/>
              <a:t>END;</a:t>
            </a:r>
          </a:p>
        </p:txBody>
      </p:sp>
      <p:sp>
        <p:nvSpPr>
          <p:cNvPr id="2" name="Left Arrow 1"/>
          <p:cNvSpPr/>
          <p:nvPr/>
        </p:nvSpPr>
        <p:spPr>
          <a:xfrm>
            <a:off x="4915520" y="1916832"/>
            <a:ext cx="3240360" cy="136815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t>When trigger should be executed</a:t>
            </a:r>
            <a:endParaRPr lang="en-IE" dirty="0"/>
          </a:p>
        </p:txBody>
      </p:sp>
    </p:spTree>
    <p:extLst>
      <p:ext uri="{BB962C8B-B14F-4D97-AF65-F5344CB8AC3E}">
        <p14:creationId xmlns:p14="http://schemas.microsoft.com/office/powerpoint/2010/main" val="8679441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IE" altLang="en-US" smtClean="0">
                <a:solidFill>
                  <a:srgbClr val="7B9899"/>
                </a:solidFill>
              </a:rPr>
              <a:t>Creating Triggers</a:t>
            </a:r>
            <a:endParaRPr lang="en-US" altLang="en-US" smtClean="0">
              <a:solidFill>
                <a:srgbClr val="7B9899"/>
              </a:solidFill>
            </a:endParaRPr>
          </a:p>
        </p:txBody>
      </p:sp>
      <p:sp>
        <p:nvSpPr>
          <p:cNvPr id="17411" name="Content Placeholder 2"/>
          <p:cNvSpPr>
            <a:spLocks noGrp="1"/>
          </p:cNvSpPr>
          <p:nvPr>
            <p:ph sz="quarter" idx="1"/>
          </p:nvPr>
        </p:nvSpPr>
        <p:spPr>
          <a:xfrm>
            <a:off x="301625" y="1527175"/>
            <a:ext cx="8504238" cy="4572000"/>
          </a:xfrm>
        </p:spPr>
        <p:txBody>
          <a:bodyPr>
            <a:normAutofit fontScale="70000" lnSpcReduction="20000"/>
          </a:bodyPr>
          <a:lstStyle/>
          <a:p>
            <a:r>
              <a:rPr lang="en-IE" altLang="en-US" dirty="0" smtClean="0"/>
              <a:t>Regardless of the type of Trigger all triggers are created using the same Syntax:</a:t>
            </a:r>
          </a:p>
          <a:p>
            <a:pPr marL="365760" lvl="1" indent="0">
              <a:buNone/>
            </a:pPr>
            <a:endParaRPr lang="en-IE" altLang="en-US" dirty="0" smtClean="0"/>
          </a:p>
          <a:p>
            <a:pPr marL="365760" lvl="1" indent="0">
              <a:buNone/>
            </a:pPr>
            <a:r>
              <a:rPr lang="en-IE" sz="2600" dirty="0"/>
              <a:t>CREATE [OR REPLACE ] TRIGGER </a:t>
            </a:r>
            <a:r>
              <a:rPr lang="en-IE" sz="2600" dirty="0" err="1"/>
              <a:t>trigger_name</a:t>
            </a:r>
            <a:r>
              <a:rPr lang="en-IE" sz="2600" dirty="0"/>
              <a:t> </a:t>
            </a:r>
          </a:p>
          <a:p>
            <a:pPr marL="365760" lvl="1" indent="0">
              <a:buNone/>
            </a:pPr>
            <a:r>
              <a:rPr lang="en-IE" sz="2600" dirty="0"/>
              <a:t>{BEFORE | AFTER | INSTEAD OF } </a:t>
            </a:r>
            <a:r>
              <a:rPr lang="en-IE" sz="2600" dirty="0" smtClean="0"/>
              <a:t>{</a:t>
            </a:r>
            <a:r>
              <a:rPr lang="en-IE" sz="2600" dirty="0"/>
              <a:t>INSERT [OR] | UPDATE [OR] | DELETE} </a:t>
            </a:r>
          </a:p>
          <a:p>
            <a:pPr marL="365760" lvl="1" indent="0">
              <a:buNone/>
            </a:pPr>
            <a:r>
              <a:rPr lang="en-IE" sz="2600" dirty="0"/>
              <a:t>[OF </a:t>
            </a:r>
            <a:r>
              <a:rPr lang="en-IE" sz="2600" dirty="0" err="1"/>
              <a:t>col_name</a:t>
            </a:r>
            <a:r>
              <a:rPr lang="en-IE" sz="2600" dirty="0"/>
              <a:t>] </a:t>
            </a:r>
          </a:p>
          <a:p>
            <a:pPr marL="365760" lvl="1" indent="0">
              <a:buNone/>
            </a:pPr>
            <a:r>
              <a:rPr lang="en-IE" sz="2600" dirty="0"/>
              <a:t>ON </a:t>
            </a:r>
            <a:r>
              <a:rPr lang="en-IE" sz="2600" dirty="0" err="1"/>
              <a:t>table_name</a:t>
            </a:r>
            <a:r>
              <a:rPr lang="en-IE" sz="2600" dirty="0"/>
              <a:t> </a:t>
            </a:r>
          </a:p>
          <a:p>
            <a:pPr marL="365760" lvl="1" indent="0">
              <a:buNone/>
            </a:pPr>
            <a:r>
              <a:rPr lang="en-IE" sz="2600" dirty="0" smtClean="0"/>
              <a:t>	[</a:t>
            </a:r>
            <a:r>
              <a:rPr lang="en-IE" sz="2600" dirty="0"/>
              <a:t>REFERENCING OLD AS o NEW AS n] </a:t>
            </a:r>
            <a:r>
              <a:rPr lang="en-IE" sz="2600" dirty="0" smtClean="0"/>
              <a:t>[</a:t>
            </a:r>
            <a:r>
              <a:rPr lang="en-IE" sz="2600" dirty="0"/>
              <a:t>FOR EACH ROW] </a:t>
            </a:r>
          </a:p>
          <a:p>
            <a:pPr marL="365760" lvl="1" indent="0">
              <a:buNone/>
            </a:pPr>
            <a:r>
              <a:rPr lang="en-IE" sz="2600" dirty="0"/>
              <a:t>WHEN (condition) </a:t>
            </a:r>
          </a:p>
          <a:p>
            <a:pPr marL="365760" lvl="1" indent="0">
              <a:buNone/>
            </a:pPr>
            <a:r>
              <a:rPr lang="en-IE" sz="2600" dirty="0"/>
              <a:t>DECLARE </a:t>
            </a:r>
          </a:p>
          <a:p>
            <a:pPr marL="365760" lvl="1" indent="0">
              <a:buNone/>
            </a:pPr>
            <a:r>
              <a:rPr lang="en-IE" sz="2600" dirty="0" smtClean="0"/>
              <a:t>	Declaration-statements </a:t>
            </a:r>
            <a:endParaRPr lang="en-IE" sz="2600" dirty="0"/>
          </a:p>
          <a:p>
            <a:pPr marL="365760" lvl="1" indent="0">
              <a:buNone/>
            </a:pPr>
            <a:r>
              <a:rPr lang="en-IE" sz="2600" dirty="0"/>
              <a:t>BEGIN </a:t>
            </a:r>
          </a:p>
          <a:p>
            <a:pPr marL="365760" lvl="1" indent="0">
              <a:buNone/>
            </a:pPr>
            <a:r>
              <a:rPr lang="en-IE" sz="2600" dirty="0" smtClean="0"/>
              <a:t>	Executable-statements </a:t>
            </a:r>
            <a:endParaRPr lang="en-IE" sz="2600" dirty="0"/>
          </a:p>
          <a:p>
            <a:pPr marL="365760" lvl="1" indent="0">
              <a:buNone/>
            </a:pPr>
            <a:r>
              <a:rPr lang="en-IE" sz="2600" dirty="0"/>
              <a:t>EXCEPTION </a:t>
            </a:r>
          </a:p>
          <a:p>
            <a:pPr marL="365760" lvl="1" indent="0">
              <a:buNone/>
            </a:pPr>
            <a:r>
              <a:rPr lang="en-IE" sz="2600" dirty="0" smtClean="0"/>
              <a:t>	Exception-handling-statements</a:t>
            </a:r>
          </a:p>
          <a:p>
            <a:pPr marL="365760" lvl="1" indent="0">
              <a:buNone/>
            </a:pPr>
            <a:r>
              <a:rPr lang="en-IE" altLang="en-US" sz="2600" dirty="0" smtClean="0"/>
              <a:t>END;</a:t>
            </a:r>
          </a:p>
        </p:txBody>
      </p:sp>
      <p:sp>
        <p:nvSpPr>
          <p:cNvPr id="2" name="Left Arrow 1"/>
          <p:cNvSpPr/>
          <p:nvPr/>
        </p:nvSpPr>
        <p:spPr>
          <a:xfrm>
            <a:off x="2987824" y="2420888"/>
            <a:ext cx="3240360" cy="136815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t>Column and table associated with trigger</a:t>
            </a:r>
            <a:endParaRPr lang="en-IE" dirty="0"/>
          </a:p>
        </p:txBody>
      </p:sp>
    </p:spTree>
    <p:extLst>
      <p:ext uri="{BB962C8B-B14F-4D97-AF65-F5344CB8AC3E}">
        <p14:creationId xmlns:p14="http://schemas.microsoft.com/office/powerpoint/2010/main" val="21451406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IE" altLang="en-US" smtClean="0">
                <a:solidFill>
                  <a:srgbClr val="7B9899"/>
                </a:solidFill>
              </a:rPr>
              <a:t>Creating Triggers</a:t>
            </a:r>
            <a:endParaRPr lang="en-US" altLang="en-US" smtClean="0">
              <a:solidFill>
                <a:srgbClr val="7B9899"/>
              </a:solidFill>
            </a:endParaRPr>
          </a:p>
        </p:txBody>
      </p:sp>
      <p:sp>
        <p:nvSpPr>
          <p:cNvPr id="17411" name="Content Placeholder 2"/>
          <p:cNvSpPr>
            <a:spLocks noGrp="1"/>
          </p:cNvSpPr>
          <p:nvPr>
            <p:ph sz="quarter" idx="1"/>
          </p:nvPr>
        </p:nvSpPr>
        <p:spPr>
          <a:xfrm>
            <a:off x="301625" y="1527175"/>
            <a:ext cx="8504238" cy="4572000"/>
          </a:xfrm>
        </p:spPr>
        <p:txBody>
          <a:bodyPr>
            <a:normAutofit fontScale="70000" lnSpcReduction="20000"/>
          </a:bodyPr>
          <a:lstStyle/>
          <a:p>
            <a:r>
              <a:rPr lang="en-IE" altLang="en-US" dirty="0" smtClean="0"/>
              <a:t>Regardless of the type of Trigger all triggers are created using the same Syntax:</a:t>
            </a:r>
          </a:p>
          <a:p>
            <a:pPr marL="365760" lvl="1" indent="0">
              <a:buNone/>
            </a:pPr>
            <a:endParaRPr lang="en-IE" altLang="en-US" dirty="0" smtClean="0"/>
          </a:p>
          <a:p>
            <a:pPr marL="365760" lvl="1" indent="0">
              <a:buNone/>
            </a:pPr>
            <a:r>
              <a:rPr lang="en-IE" sz="2600" dirty="0"/>
              <a:t>CREATE [OR REPLACE ] TRIGGER </a:t>
            </a:r>
            <a:r>
              <a:rPr lang="en-IE" sz="2600" dirty="0" err="1"/>
              <a:t>trigger_name</a:t>
            </a:r>
            <a:r>
              <a:rPr lang="en-IE" sz="2600" dirty="0"/>
              <a:t> </a:t>
            </a:r>
          </a:p>
          <a:p>
            <a:pPr marL="365760" lvl="1" indent="0">
              <a:buNone/>
            </a:pPr>
            <a:r>
              <a:rPr lang="en-IE" sz="2600" dirty="0"/>
              <a:t>{BEFORE | AFTER | INSTEAD OF } </a:t>
            </a:r>
            <a:r>
              <a:rPr lang="en-IE" sz="2600" dirty="0" smtClean="0"/>
              <a:t>{</a:t>
            </a:r>
            <a:r>
              <a:rPr lang="en-IE" sz="2600" dirty="0"/>
              <a:t>INSERT [OR] | UPDATE [OR] | DELETE} </a:t>
            </a:r>
          </a:p>
          <a:p>
            <a:pPr marL="365760" lvl="1" indent="0">
              <a:buNone/>
            </a:pPr>
            <a:r>
              <a:rPr lang="en-IE" sz="2600" dirty="0"/>
              <a:t>[OF </a:t>
            </a:r>
            <a:r>
              <a:rPr lang="en-IE" sz="2600" dirty="0" err="1"/>
              <a:t>col_name</a:t>
            </a:r>
            <a:r>
              <a:rPr lang="en-IE" sz="2600" dirty="0"/>
              <a:t>] </a:t>
            </a:r>
          </a:p>
          <a:p>
            <a:pPr marL="365760" lvl="1" indent="0">
              <a:buNone/>
            </a:pPr>
            <a:r>
              <a:rPr lang="en-IE" sz="2600" dirty="0"/>
              <a:t>ON </a:t>
            </a:r>
            <a:r>
              <a:rPr lang="en-IE" sz="2600" dirty="0" err="1"/>
              <a:t>table_name</a:t>
            </a:r>
            <a:r>
              <a:rPr lang="en-IE" sz="2600" dirty="0"/>
              <a:t> </a:t>
            </a:r>
          </a:p>
          <a:p>
            <a:pPr marL="365760" lvl="1" indent="0">
              <a:buNone/>
            </a:pPr>
            <a:r>
              <a:rPr lang="en-IE" sz="2600" dirty="0" smtClean="0"/>
              <a:t>	[</a:t>
            </a:r>
            <a:r>
              <a:rPr lang="en-IE" sz="2600" dirty="0"/>
              <a:t>REFERENCING OLD AS o NEW AS n] </a:t>
            </a:r>
            <a:r>
              <a:rPr lang="en-IE" sz="2600" dirty="0" smtClean="0"/>
              <a:t>[</a:t>
            </a:r>
            <a:r>
              <a:rPr lang="en-IE" sz="2600" dirty="0"/>
              <a:t>FOR EACH ROW] </a:t>
            </a:r>
          </a:p>
          <a:p>
            <a:pPr marL="365760" lvl="1" indent="0">
              <a:buNone/>
            </a:pPr>
            <a:r>
              <a:rPr lang="en-IE" sz="2600" dirty="0"/>
              <a:t>WHEN (condition) </a:t>
            </a:r>
          </a:p>
          <a:p>
            <a:pPr marL="365760" lvl="1" indent="0">
              <a:buNone/>
            </a:pPr>
            <a:r>
              <a:rPr lang="en-IE" sz="2600" dirty="0"/>
              <a:t>DECLARE </a:t>
            </a:r>
          </a:p>
          <a:p>
            <a:pPr marL="365760" lvl="1" indent="0">
              <a:buNone/>
            </a:pPr>
            <a:r>
              <a:rPr lang="en-IE" sz="2600" dirty="0" smtClean="0"/>
              <a:t>	Declaration-statements </a:t>
            </a:r>
            <a:endParaRPr lang="en-IE" sz="2600" dirty="0"/>
          </a:p>
          <a:p>
            <a:pPr marL="365760" lvl="1" indent="0">
              <a:buNone/>
            </a:pPr>
            <a:r>
              <a:rPr lang="en-IE" sz="2600" dirty="0"/>
              <a:t>BEGIN </a:t>
            </a:r>
          </a:p>
          <a:p>
            <a:pPr marL="365760" lvl="1" indent="0">
              <a:buNone/>
            </a:pPr>
            <a:r>
              <a:rPr lang="en-IE" sz="2600" dirty="0" smtClean="0"/>
              <a:t>	Executable-statements </a:t>
            </a:r>
            <a:endParaRPr lang="en-IE" sz="2600" dirty="0"/>
          </a:p>
          <a:p>
            <a:pPr marL="365760" lvl="1" indent="0">
              <a:buNone/>
            </a:pPr>
            <a:r>
              <a:rPr lang="en-IE" sz="2600" dirty="0"/>
              <a:t>EXCEPTION </a:t>
            </a:r>
          </a:p>
          <a:p>
            <a:pPr marL="365760" lvl="1" indent="0">
              <a:buNone/>
            </a:pPr>
            <a:r>
              <a:rPr lang="en-IE" sz="2600" dirty="0" smtClean="0"/>
              <a:t>	Exception-handling-statements</a:t>
            </a:r>
          </a:p>
          <a:p>
            <a:pPr marL="365760" lvl="1" indent="0">
              <a:buNone/>
            </a:pPr>
            <a:r>
              <a:rPr lang="en-IE" altLang="en-US" sz="2600" dirty="0" smtClean="0"/>
              <a:t>END;</a:t>
            </a:r>
          </a:p>
        </p:txBody>
      </p:sp>
      <p:sp>
        <p:nvSpPr>
          <p:cNvPr id="2" name="Left Arrow 1"/>
          <p:cNvSpPr/>
          <p:nvPr/>
        </p:nvSpPr>
        <p:spPr>
          <a:xfrm rot="960406">
            <a:off x="4185388" y="3692787"/>
            <a:ext cx="3672408" cy="136815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t>Allows you to refer new and old </a:t>
            </a:r>
            <a:r>
              <a:rPr lang="en-IE" dirty="0"/>
              <a:t>v</a:t>
            </a:r>
            <a:r>
              <a:rPr lang="en-IE" dirty="0" smtClean="0"/>
              <a:t>alues for various DML statements</a:t>
            </a:r>
            <a:endParaRPr lang="en-IE" dirty="0"/>
          </a:p>
        </p:txBody>
      </p:sp>
    </p:spTree>
    <p:extLst>
      <p:ext uri="{BB962C8B-B14F-4D97-AF65-F5344CB8AC3E}">
        <p14:creationId xmlns:p14="http://schemas.microsoft.com/office/powerpoint/2010/main" val="40279997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IE" altLang="en-US" smtClean="0">
                <a:solidFill>
                  <a:srgbClr val="7B9899"/>
                </a:solidFill>
              </a:rPr>
              <a:t>Creating Triggers</a:t>
            </a:r>
            <a:endParaRPr lang="en-US" altLang="en-US" smtClean="0">
              <a:solidFill>
                <a:srgbClr val="7B9899"/>
              </a:solidFill>
            </a:endParaRPr>
          </a:p>
        </p:txBody>
      </p:sp>
      <p:sp>
        <p:nvSpPr>
          <p:cNvPr id="17411" name="Content Placeholder 2"/>
          <p:cNvSpPr>
            <a:spLocks noGrp="1"/>
          </p:cNvSpPr>
          <p:nvPr>
            <p:ph sz="quarter" idx="1"/>
          </p:nvPr>
        </p:nvSpPr>
        <p:spPr>
          <a:xfrm>
            <a:off x="301625" y="1527175"/>
            <a:ext cx="8504238" cy="4572000"/>
          </a:xfrm>
        </p:spPr>
        <p:txBody>
          <a:bodyPr>
            <a:normAutofit fontScale="70000" lnSpcReduction="20000"/>
          </a:bodyPr>
          <a:lstStyle/>
          <a:p>
            <a:r>
              <a:rPr lang="en-IE" altLang="en-US" dirty="0" smtClean="0"/>
              <a:t>Regardless of the type of Trigger all triggers are created using the same Syntax:</a:t>
            </a:r>
          </a:p>
          <a:p>
            <a:pPr marL="365760" lvl="1" indent="0">
              <a:buNone/>
            </a:pPr>
            <a:endParaRPr lang="en-IE" altLang="en-US" dirty="0" smtClean="0"/>
          </a:p>
          <a:p>
            <a:pPr marL="365760" lvl="1" indent="0">
              <a:buNone/>
            </a:pPr>
            <a:r>
              <a:rPr lang="en-IE" sz="2600" dirty="0"/>
              <a:t>CREATE [OR REPLACE ] TRIGGER </a:t>
            </a:r>
            <a:r>
              <a:rPr lang="en-IE" sz="2600" dirty="0" err="1"/>
              <a:t>trigger_name</a:t>
            </a:r>
            <a:r>
              <a:rPr lang="en-IE" sz="2600" dirty="0"/>
              <a:t> </a:t>
            </a:r>
          </a:p>
          <a:p>
            <a:pPr marL="365760" lvl="1" indent="0">
              <a:buNone/>
            </a:pPr>
            <a:r>
              <a:rPr lang="en-IE" sz="2600" dirty="0"/>
              <a:t>{BEFORE | AFTER | INSTEAD OF } </a:t>
            </a:r>
            <a:r>
              <a:rPr lang="en-IE" sz="2600" dirty="0" smtClean="0"/>
              <a:t>{</a:t>
            </a:r>
            <a:r>
              <a:rPr lang="en-IE" sz="2600" dirty="0"/>
              <a:t>INSERT [OR] | UPDATE [OR] | DELETE} </a:t>
            </a:r>
          </a:p>
          <a:p>
            <a:pPr marL="365760" lvl="1" indent="0">
              <a:buNone/>
            </a:pPr>
            <a:r>
              <a:rPr lang="en-IE" sz="2600" dirty="0"/>
              <a:t>[OF </a:t>
            </a:r>
            <a:r>
              <a:rPr lang="en-IE" sz="2600" dirty="0" err="1"/>
              <a:t>col_name</a:t>
            </a:r>
            <a:r>
              <a:rPr lang="en-IE" sz="2600" dirty="0"/>
              <a:t>] </a:t>
            </a:r>
          </a:p>
          <a:p>
            <a:pPr marL="365760" lvl="1" indent="0">
              <a:buNone/>
            </a:pPr>
            <a:r>
              <a:rPr lang="en-IE" sz="2600" dirty="0"/>
              <a:t>ON </a:t>
            </a:r>
            <a:r>
              <a:rPr lang="en-IE" sz="2600" dirty="0" err="1"/>
              <a:t>table_name</a:t>
            </a:r>
            <a:r>
              <a:rPr lang="en-IE" sz="2600" dirty="0"/>
              <a:t> </a:t>
            </a:r>
          </a:p>
          <a:p>
            <a:pPr marL="365760" lvl="1" indent="0">
              <a:buNone/>
            </a:pPr>
            <a:r>
              <a:rPr lang="en-IE" sz="2600" dirty="0" smtClean="0"/>
              <a:t>	[</a:t>
            </a:r>
            <a:r>
              <a:rPr lang="en-IE" sz="2600" dirty="0"/>
              <a:t>REFERENCING OLD AS o NEW AS n] </a:t>
            </a:r>
            <a:r>
              <a:rPr lang="en-IE" sz="2600" dirty="0" smtClean="0"/>
              <a:t>[</a:t>
            </a:r>
            <a:r>
              <a:rPr lang="en-IE" sz="2600" dirty="0"/>
              <a:t>FOR EACH ROW] </a:t>
            </a:r>
          </a:p>
          <a:p>
            <a:pPr marL="365760" lvl="1" indent="0">
              <a:buNone/>
            </a:pPr>
            <a:r>
              <a:rPr lang="en-IE" sz="2600" dirty="0"/>
              <a:t>WHEN (condition) </a:t>
            </a:r>
          </a:p>
          <a:p>
            <a:pPr marL="365760" lvl="1" indent="0">
              <a:buNone/>
            </a:pPr>
            <a:r>
              <a:rPr lang="en-IE" sz="2600" dirty="0"/>
              <a:t>DECLARE </a:t>
            </a:r>
          </a:p>
          <a:p>
            <a:pPr marL="365760" lvl="1" indent="0">
              <a:buNone/>
            </a:pPr>
            <a:r>
              <a:rPr lang="en-IE" sz="2600" dirty="0" smtClean="0"/>
              <a:t>	Declaration-statements </a:t>
            </a:r>
            <a:endParaRPr lang="en-IE" sz="2600" dirty="0"/>
          </a:p>
          <a:p>
            <a:pPr marL="365760" lvl="1" indent="0">
              <a:buNone/>
            </a:pPr>
            <a:r>
              <a:rPr lang="en-IE" sz="2600" dirty="0"/>
              <a:t>BEGIN </a:t>
            </a:r>
          </a:p>
          <a:p>
            <a:pPr marL="365760" lvl="1" indent="0">
              <a:buNone/>
            </a:pPr>
            <a:r>
              <a:rPr lang="en-IE" sz="2600" dirty="0" smtClean="0"/>
              <a:t>	Executable-statements </a:t>
            </a:r>
            <a:endParaRPr lang="en-IE" sz="2600" dirty="0"/>
          </a:p>
          <a:p>
            <a:pPr marL="365760" lvl="1" indent="0">
              <a:buNone/>
            </a:pPr>
            <a:r>
              <a:rPr lang="en-IE" sz="2600" dirty="0"/>
              <a:t>EXCEPTION </a:t>
            </a:r>
          </a:p>
          <a:p>
            <a:pPr marL="365760" lvl="1" indent="0">
              <a:buNone/>
            </a:pPr>
            <a:r>
              <a:rPr lang="en-IE" sz="2600" dirty="0" smtClean="0"/>
              <a:t>	Exception-handling-statements</a:t>
            </a:r>
          </a:p>
          <a:p>
            <a:pPr marL="365760" lvl="1" indent="0">
              <a:buNone/>
            </a:pPr>
            <a:r>
              <a:rPr lang="en-IE" altLang="en-US" sz="2600" dirty="0" smtClean="0"/>
              <a:t>END;</a:t>
            </a:r>
          </a:p>
        </p:txBody>
      </p:sp>
      <p:sp>
        <p:nvSpPr>
          <p:cNvPr id="3" name="Up Arrow 2"/>
          <p:cNvSpPr/>
          <p:nvPr/>
        </p:nvSpPr>
        <p:spPr>
          <a:xfrm>
            <a:off x="5940152" y="3552800"/>
            <a:ext cx="2304256" cy="273630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t>Row Level Trigger</a:t>
            </a:r>
            <a:endParaRPr lang="en-IE" dirty="0"/>
          </a:p>
        </p:txBody>
      </p:sp>
    </p:spTree>
    <p:extLst>
      <p:ext uri="{BB962C8B-B14F-4D97-AF65-F5344CB8AC3E}">
        <p14:creationId xmlns:p14="http://schemas.microsoft.com/office/powerpoint/2010/main" val="14967375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IE" altLang="en-US" smtClean="0">
                <a:solidFill>
                  <a:srgbClr val="7B9899"/>
                </a:solidFill>
              </a:rPr>
              <a:t>Creating Triggers</a:t>
            </a:r>
            <a:endParaRPr lang="en-US" altLang="en-US" smtClean="0">
              <a:solidFill>
                <a:srgbClr val="7B9899"/>
              </a:solidFill>
            </a:endParaRPr>
          </a:p>
        </p:txBody>
      </p:sp>
      <p:sp>
        <p:nvSpPr>
          <p:cNvPr id="17411" name="Content Placeholder 2"/>
          <p:cNvSpPr>
            <a:spLocks noGrp="1"/>
          </p:cNvSpPr>
          <p:nvPr>
            <p:ph sz="quarter" idx="1"/>
          </p:nvPr>
        </p:nvSpPr>
        <p:spPr>
          <a:xfrm>
            <a:off x="301625" y="1527175"/>
            <a:ext cx="8504238" cy="4572000"/>
          </a:xfrm>
        </p:spPr>
        <p:txBody>
          <a:bodyPr>
            <a:normAutofit fontScale="70000" lnSpcReduction="20000"/>
          </a:bodyPr>
          <a:lstStyle/>
          <a:p>
            <a:r>
              <a:rPr lang="en-IE" altLang="en-US" dirty="0" smtClean="0"/>
              <a:t>Regardless of the type of Trigger all triggers are created using the same Syntax:</a:t>
            </a:r>
          </a:p>
          <a:p>
            <a:pPr marL="365760" lvl="1" indent="0">
              <a:buNone/>
            </a:pPr>
            <a:endParaRPr lang="en-IE" altLang="en-US" dirty="0" smtClean="0"/>
          </a:p>
          <a:p>
            <a:pPr marL="365760" lvl="1" indent="0">
              <a:buNone/>
            </a:pPr>
            <a:r>
              <a:rPr lang="en-IE" sz="2600" dirty="0"/>
              <a:t>CREATE [OR REPLACE ] TRIGGER </a:t>
            </a:r>
            <a:r>
              <a:rPr lang="en-IE" sz="2600" dirty="0" err="1"/>
              <a:t>trigger_name</a:t>
            </a:r>
            <a:r>
              <a:rPr lang="en-IE" sz="2600" dirty="0"/>
              <a:t> </a:t>
            </a:r>
          </a:p>
          <a:p>
            <a:pPr marL="365760" lvl="1" indent="0">
              <a:buNone/>
            </a:pPr>
            <a:r>
              <a:rPr lang="en-IE" sz="2600" dirty="0"/>
              <a:t>{BEFORE | AFTER | INSTEAD OF } </a:t>
            </a:r>
            <a:r>
              <a:rPr lang="en-IE" sz="2600" dirty="0" smtClean="0"/>
              <a:t>{</a:t>
            </a:r>
            <a:r>
              <a:rPr lang="en-IE" sz="2600" dirty="0"/>
              <a:t>INSERT [OR] | UPDATE [OR] | DELETE} </a:t>
            </a:r>
          </a:p>
          <a:p>
            <a:pPr marL="365760" lvl="1" indent="0">
              <a:buNone/>
            </a:pPr>
            <a:r>
              <a:rPr lang="en-IE" sz="2600" dirty="0"/>
              <a:t>[OF </a:t>
            </a:r>
            <a:r>
              <a:rPr lang="en-IE" sz="2600" dirty="0" err="1"/>
              <a:t>col_name</a:t>
            </a:r>
            <a:r>
              <a:rPr lang="en-IE" sz="2600" dirty="0"/>
              <a:t>] </a:t>
            </a:r>
          </a:p>
          <a:p>
            <a:pPr marL="365760" lvl="1" indent="0">
              <a:buNone/>
            </a:pPr>
            <a:r>
              <a:rPr lang="en-IE" sz="2600" dirty="0"/>
              <a:t>ON </a:t>
            </a:r>
            <a:r>
              <a:rPr lang="en-IE" sz="2600" dirty="0" err="1"/>
              <a:t>table_name</a:t>
            </a:r>
            <a:r>
              <a:rPr lang="en-IE" sz="2600" dirty="0"/>
              <a:t> </a:t>
            </a:r>
          </a:p>
          <a:p>
            <a:pPr marL="365760" lvl="1" indent="0">
              <a:buNone/>
            </a:pPr>
            <a:r>
              <a:rPr lang="en-IE" sz="2600" dirty="0" smtClean="0"/>
              <a:t>	[</a:t>
            </a:r>
            <a:r>
              <a:rPr lang="en-IE" sz="2600" dirty="0"/>
              <a:t>REFERENCING OLD AS o NEW AS n] </a:t>
            </a:r>
            <a:r>
              <a:rPr lang="en-IE" sz="2600" dirty="0" smtClean="0"/>
              <a:t>[</a:t>
            </a:r>
            <a:r>
              <a:rPr lang="en-IE" sz="2600" dirty="0"/>
              <a:t>FOR EACH ROW] </a:t>
            </a:r>
          </a:p>
          <a:p>
            <a:pPr marL="365760" lvl="1" indent="0">
              <a:buNone/>
            </a:pPr>
            <a:r>
              <a:rPr lang="en-IE" sz="2600" dirty="0"/>
              <a:t>WHEN (condition) </a:t>
            </a:r>
          </a:p>
          <a:p>
            <a:pPr marL="365760" lvl="1" indent="0">
              <a:buNone/>
            </a:pPr>
            <a:r>
              <a:rPr lang="en-IE" sz="2600" dirty="0"/>
              <a:t>DECLARE </a:t>
            </a:r>
          </a:p>
          <a:p>
            <a:pPr marL="365760" lvl="1" indent="0">
              <a:buNone/>
            </a:pPr>
            <a:r>
              <a:rPr lang="en-IE" sz="2600" dirty="0" smtClean="0"/>
              <a:t>	Declaration-statements </a:t>
            </a:r>
            <a:endParaRPr lang="en-IE" sz="2600" dirty="0"/>
          </a:p>
          <a:p>
            <a:pPr marL="365760" lvl="1" indent="0">
              <a:buNone/>
            </a:pPr>
            <a:r>
              <a:rPr lang="en-IE" sz="2600" dirty="0"/>
              <a:t>BEGIN </a:t>
            </a:r>
          </a:p>
          <a:p>
            <a:pPr marL="365760" lvl="1" indent="0">
              <a:buNone/>
            </a:pPr>
            <a:r>
              <a:rPr lang="en-IE" sz="2600" dirty="0" smtClean="0"/>
              <a:t>	Executable-statements </a:t>
            </a:r>
            <a:endParaRPr lang="en-IE" sz="2600" dirty="0"/>
          </a:p>
          <a:p>
            <a:pPr marL="365760" lvl="1" indent="0">
              <a:buNone/>
            </a:pPr>
            <a:r>
              <a:rPr lang="en-IE" sz="2600" dirty="0"/>
              <a:t>EXCEPTION </a:t>
            </a:r>
          </a:p>
          <a:p>
            <a:pPr marL="365760" lvl="1" indent="0">
              <a:buNone/>
            </a:pPr>
            <a:r>
              <a:rPr lang="en-IE" sz="2600" dirty="0" smtClean="0"/>
              <a:t>	Exception-handling-statements</a:t>
            </a:r>
          </a:p>
          <a:p>
            <a:pPr marL="365760" lvl="1" indent="0">
              <a:buNone/>
            </a:pPr>
            <a:r>
              <a:rPr lang="en-IE" altLang="en-US" sz="2600" dirty="0" smtClean="0"/>
              <a:t>END;</a:t>
            </a:r>
          </a:p>
        </p:txBody>
      </p:sp>
      <p:sp>
        <p:nvSpPr>
          <p:cNvPr id="2" name="Left Arrow 1"/>
          <p:cNvSpPr/>
          <p:nvPr/>
        </p:nvSpPr>
        <p:spPr>
          <a:xfrm>
            <a:off x="2843808" y="3138252"/>
            <a:ext cx="3240360" cy="136815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t>Condition for rows which trigger will fire</a:t>
            </a:r>
            <a:endParaRPr lang="en-IE" dirty="0"/>
          </a:p>
        </p:txBody>
      </p:sp>
    </p:spTree>
    <p:extLst>
      <p:ext uri="{BB962C8B-B14F-4D97-AF65-F5344CB8AC3E}">
        <p14:creationId xmlns:p14="http://schemas.microsoft.com/office/powerpoint/2010/main" val="33477471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IE" altLang="en-US" smtClean="0">
                <a:solidFill>
                  <a:srgbClr val="7B9899"/>
                </a:solidFill>
              </a:rPr>
              <a:t>Creating Triggers</a:t>
            </a:r>
            <a:endParaRPr lang="en-US" altLang="en-US" smtClean="0">
              <a:solidFill>
                <a:srgbClr val="7B9899"/>
              </a:solidFill>
            </a:endParaRPr>
          </a:p>
        </p:txBody>
      </p:sp>
      <p:sp>
        <p:nvSpPr>
          <p:cNvPr id="17411" name="Content Placeholder 2"/>
          <p:cNvSpPr>
            <a:spLocks noGrp="1"/>
          </p:cNvSpPr>
          <p:nvPr>
            <p:ph sz="quarter" idx="1"/>
          </p:nvPr>
        </p:nvSpPr>
        <p:spPr>
          <a:xfrm>
            <a:off x="301625" y="1527175"/>
            <a:ext cx="8504238" cy="4572000"/>
          </a:xfrm>
        </p:spPr>
        <p:txBody>
          <a:bodyPr>
            <a:normAutofit fontScale="70000" lnSpcReduction="20000"/>
          </a:bodyPr>
          <a:lstStyle/>
          <a:p>
            <a:r>
              <a:rPr lang="en-IE" altLang="en-US" dirty="0" smtClean="0"/>
              <a:t>Regardless of the type of Trigger all triggers are created using the same Syntax:</a:t>
            </a:r>
          </a:p>
          <a:p>
            <a:pPr marL="365760" lvl="1" indent="0">
              <a:buNone/>
            </a:pPr>
            <a:endParaRPr lang="en-IE" altLang="en-US" dirty="0" smtClean="0"/>
          </a:p>
          <a:p>
            <a:pPr marL="365760" lvl="1" indent="0">
              <a:buNone/>
            </a:pPr>
            <a:r>
              <a:rPr lang="en-IE" sz="2600" dirty="0"/>
              <a:t>CREATE [OR REPLACE ] TRIGGER </a:t>
            </a:r>
            <a:r>
              <a:rPr lang="en-IE" sz="2600" dirty="0" err="1"/>
              <a:t>trigger_name</a:t>
            </a:r>
            <a:r>
              <a:rPr lang="en-IE" sz="2600" dirty="0"/>
              <a:t> </a:t>
            </a:r>
          </a:p>
          <a:p>
            <a:pPr marL="365760" lvl="1" indent="0">
              <a:buNone/>
            </a:pPr>
            <a:r>
              <a:rPr lang="en-IE" sz="2600" dirty="0"/>
              <a:t>{BEFORE | AFTER | INSTEAD OF } </a:t>
            </a:r>
            <a:r>
              <a:rPr lang="en-IE" sz="2600" dirty="0" smtClean="0"/>
              <a:t>{</a:t>
            </a:r>
            <a:r>
              <a:rPr lang="en-IE" sz="2600" dirty="0"/>
              <a:t>INSERT [OR] | UPDATE [OR] | DELETE} </a:t>
            </a:r>
          </a:p>
          <a:p>
            <a:pPr marL="365760" lvl="1" indent="0">
              <a:buNone/>
            </a:pPr>
            <a:r>
              <a:rPr lang="en-IE" sz="2600" dirty="0"/>
              <a:t>[OF </a:t>
            </a:r>
            <a:r>
              <a:rPr lang="en-IE" sz="2600" dirty="0" err="1"/>
              <a:t>col_name</a:t>
            </a:r>
            <a:r>
              <a:rPr lang="en-IE" sz="2600" dirty="0"/>
              <a:t>] </a:t>
            </a:r>
          </a:p>
          <a:p>
            <a:pPr marL="365760" lvl="1" indent="0">
              <a:buNone/>
            </a:pPr>
            <a:r>
              <a:rPr lang="en-IE" sz="2600" dirty="0"/>
              <a:t>ON </a:t>
            </a:r>
            <a:r>
              <a:rPr lang="en-IE" sz="2600" dirty="0" err="1"/>
              <a:t>table_name</a:t>
            </a:r>
            <a:r>
              <a:rPr lang="en-IE" sz="2600" dirty="0"/>
              <a:t> </a:t>
            </a:r>
          </a:p>
          <a:p>
            <a:pPr marL="365760" lvl="1" indent="0">
              <a:buNone/>
            </a:pPr>
            <a:r>
              <a:rPr lang="en-IE" sz="2600" dirty="0" smtClean="0"/>
              <a:t>	[</a:t>
            </a:r>
            <a:r>
              <a:rPr lang="en-IE" sz="2600" dirty="0"/>
              <a:t>REFERENCING OLD AS o NEW AS n] </a:t>
            </a:r>
            <a:r>
              <a:rPr lang="en-IE" sz="2600" dirty="0" smtClean="0"/>
              <a:t>[</a:t>
            </a:r>
            <a:r>
              <a:rPr lang="en-IE" sz="2600" dirty="0"/>
              <a:t>FOR EACH ROW] </a:t>
            </a:r>
          </a:p>
          <a:p>
            <a:pPr marL="365760" lvl="1" indent="0">
              <a:buNone/>
            </a:pPr>
            <a:r>
              <a:rPr lang="en-IE" sz="2600" dirty="0"/>
              <a:t>WHEN (condition) </a:t>
            </a:r>
          </a:p>
          <a:p>
            <a:pPr marL="365760" lvl="1" indent="0">
              <a:buNone/>
            </a:pPr>
            <a:r>
              <a:rPr lang="en-IE" sz="2600" dirty="0"/>
              <a:t>DECLARE </a:t>
            </a:r>
          </a:p>
          <a:p>
            <a:pPr marL="365760" lvl="1" indent="0">
              <a:buNone/>
            </a:pPr>
            <a:r>
              <a:rPr lang="en-IE" sz="2600" dirty="0" smtClean="0"/>
              <a:t>	Declaration-statements </a:t>
            </a:r>
            <a:endParaRPr lang="en-IE" sz="2600" dirty="0"/>
          </a:p>
          <a:p>
            <a:pPr marL="365760" lvl="1" indent="0">
              <a:buNone/>
            </a:pPr>
            <a:r>
              <a:rPr lang="en-IE" sz="2600" dirty="0"/>
              <a:t>BEGIN </a:t>
            </a:r>
          </a:p>
          <a:p>
            <a:pPr marL="365760" lvl="1" indent="0">
              <a:buNone/>
            </a:pPr>
            <a:r>
              <a:rPr lang="en-IE" sz="2600" dirty="0" smtClean="0"/>
              <a:t>	Executable-statements </a:t>
            </a:r>
            <a:endParaRPr lang="en-IE" sz="2600" dirty="0"/>
          </a:p>
          <a:p>
            <a:pPr marL="365760" lvl="1" indent="0">
              <a:buNone/>
            </a:pPr>
            <a:r>
              <a:rPr lang="en-IE" sz="2600" dirty="0"/>
              <a:t>EXCEPTION </a:t>
            </a:r>
          </a:p>
          <a:p>
            <a:pPr marL="365760" lvl="1" indent="0">
              <a:buNone/>
            </a:pPr>
            <a:r>
              <a:rPr lang="en-IE" sz="2600" dirty="0" smtClean="0"/>
              <a:t>	Exception-handling-statements</a:t>
            </a:r>
          </a:p>
          <a:p>
            <a:pPr marL="365760" lvl="1" indent="0">
              <a:buNone/>
            </a:pPr>
            <a:r>
              <a:rPr lang="en-IE" altLang="en-US" sz="2600" dirty="0" smtClean="0"/>
              <a:t>END;</a:t>
            </a:r>
          </a:p>
        </p:txBody>
      </p:sp>
    </p:spTree>
    <p:extLst>
      <p:ext uri="{BB962C8B-B14F-4D97-AF65-F5344CB8AC3E}">
        <p14:creationId xmlns:p14="http://schemas.microsoft.com/office/powerpoint/2010/main" val="33547132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IE" altLang="en-US" dirty="0" smtClean="0">
                <a:solidFill>
                  <a:srgbClr val="7B9899"/>
                </a:solidFill>
              </a:rPr>
              <a:t>DML Trigger Example</a:t>
            </a:r>
            <a:endParaRPr lang="en-US" altLang="en-US" dirty="0" smtClean="0">
              <a:solidFill>
                <a:srgbClr val="7B9899"/>
              </a:solidFill>
            </a:endParaRPr>
          </a:p>
        </p:txBody>
      </p:sp>
      <p:sp>
        <p:nvSpPr>
          <p:cNvPr id="18435" name="Content Placeholder 2"/>
          <p:cNvSpPr>
            <a:spLocks noGrp="1"/>
          </p:cNvSpPr>
          <p:nvPr>
            <p:ph sz="quarter" idx="1"/>
          </p:nvPr>
        </p:nvSpPr>
        <p:spPr>
          <a:xfrm>
            <a:off x="395288" y="1628775"/>
            <a:ext cx="8229600" cy="4525963"/>
          </a:xfrm>
        </p:spPr>
        <p:txBody>
          <a:bodyPr/>
          <a:lstStyle/>
          <a:p>
            <a:endParaRPr lang="en-US" altLang="en-US" dirty="0" smtClean="0"/>
          </a:p>
        </p:txBody>
      </p:sp>
      <p:sp>
        <p:nvSpPr>
          <p:cNvPr id="4" name="Rounded Rectangle 3"/>
          <p:cNvSpPr/>
          <p:nvPr/>
        </p:nvSpPr>
        <p:spPr>
          <a:xfrm>
            <a:off x="3059113" y="1484784"/>
            <a:ext cx="5905500" cy="50398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IE" dirty="0"/>
          </a:p>
          <a:p>
            <a:pPr fontAlgn="auto">
              <a:spcBef>
                <a:spcPts val="0"/>
              </a:spcBef>
              <a:spcAft>
                <a:spcPts val="0"/>
              </a:spcAft>
              <a:defRPr/>
            </a:pPr>
            <a:r>
              <a:rPr lang="en-IE" sz="1600" dirty="0"/>
              <a:t>CREATE OR REPLACE TRIGGER </a:t>
            </a:r>
            <a:r>
              <a:rPr lang="en-IE" sz="1600" dirty="0" err="1"/>
              <a:t>UpdateMajorStats</a:t>
            </a:r>
            <a:endParaRPr lang="en-IE" sz="1600" dirty="0"/>
          </a:p>
          <a:p>
            <a:pPr fontAlgn="auto">
              <a:spcBef>
                <a:spcPts val="0"/>
              </a:spcBef>
              <a:spcAft>
                <a:spcPts val="0"/>
              </a:spcAft>
              <a:defRPr/>
            </a:pPr>
            <a:r>
              <a:rPr lang="en-IE" sz="1600" dirty="0"/>
              <a:t>AFTER INSERT OR DELETE OR UPDATE ON students</a:t>
            </a:r>
          </a:p>
          <a:p>
            <a:pPr fontAlgn="auto">
              <a:spcBef>
                <a:spcPts val="0"/>
              </a:spcBef>
              <a:spcAft>
                <a:spcPts val="0"/>
              </a:spcAft>
              <a:defRPr/>
            </a:pPr>
            <a:r>
              <a:rPr lang="en-IE" sz="1600" dirty="0"/>
              <a:t>DECLARE</a:t>
            </a:r>
          </a:p>
          <a:p>
            <a:pPr fontAlgn="auto">
              <a:spcBef>
                <a:spcPts val="0"/>
              </a:spcBef>
              <a:spcAft>
                <a:spcPts val="0"/>
              </a:spcAft>
              <a:defRPr/>
            </a:pPr>
            <a:r>
              <a:rPr lang="en-IE" sz="1600" dirty="0"/>
              <a:t>  CURSOR </a:t>
            </a:r>
            <a:r>
              <a:rPr lang="en-IE" sz="1600" dirty="0" err="1"/>
              <a:t>c_Statistics</a:t>
            </a:r>
            <a:r>
              <a:rPr lang="en-IE" sz="1600" dirty="0"/>
              <a:t> IS</a:t>
            </a:r>
          </a:p>
          <a:p>
            <a:pPr fontAlgn="auto">
              <a:spcBef>
                <a:spcPts val="0"/>
              </a:spcBef>
              <a:spcAft>
                <a:spcPts val="0"/>
              </a:spcAft>
              <a:defRPr/>
            </a:pPr>
            <a:r>
              <a:rPr lang="en-IE" sz="1600" dirty="0"/>
              <a:t>    SELECT major, COUNT(*) </a:t>
            </a:r>
            <a:r>
              <a:rPr lang="en-IE" sz="1600" dirty="0" err="1"/>
              <a:t>total_students</a:t>
            </a:r>
            <a:r>
              <a:rPr lang="en-IE" sz="1600" dirty="0"/>
              <a:t>,</a:t>
            </a:r>
          </a:p>
          <a:p>
            <a:pPr fontAlgn="auto">
              <a:spcBef>
                <a:spcPts val="0"/>
              </a:spcBef>
              <a:spcAft>
                <a:spcPts val="0"/>
              </a:spcAft>
              <a:defRPr/>
            </a:pPr>
            <a:r>
              <a:rPr lang="en-IE" sz="1600" dirty="0"/>
              <a:t>           SUM(</a:t>
            </a:r>
            <a:r>
              <a:rPr lang="en-IE" sz="1600" dirty="0" err="1"/>
              <a:t>current_credits</a:t>
            </a:r>
            <a:r>
              <a:rPr lang="en-IE" sz="1600" dirty="0"/>
              <a:t>) </a:t>
            </a:r>
            <a:r>
              <a:rPr lang="en-IE" sz="1600" dirty="0" err="1"/>
              <a:t>total_credits</a:t>
            </a:r>
            <a:endParaRPr lang="en-IE" sz="1600" dirty="0"/>
          </a:p>
          <a:p>
            <a:pPr fontAlgn="auto">
              <a:spcBef>
                <a:spcPts val="0"/>
              </a:spcBef>
              <a:spcAft>
                <a:spcPts val="0"/>
              </a:spcAft>
              <a:defRPr/>
            </a:pPr>
            <a:r>
              <a:rPr lang="en-IE" sz="1600" dirty="0"/>
              <a:t>      FROM students</a:t>
            </a:r>
          </a:p>
          <a:p>
            <a:pPr fontAlgn="auto">
              <a:spcBef>
                <a:spcPts val="0"/>
              </a:spcBef>
              <a:spcAft>
                <a:spcPts val="0"/>
              </a:spcAft>
              <a:defRPr/>
            </a:pPr>
            <a:r>
              <a:rPr lang="en-IE" sz="1600" dirty="0"/>
              <a:t>      GROUP BY major;</a:t>
            </a:r>
          </a:p>
          <a:p>
            <a:pPr fontAlgn="auto">
              <a:spcBef>
                <a:spcPts val="0"/>
              </a:spcBef>
              <a:spcAft>
                <a:spcPts val="0"/>
              </a:spcAft>
              <a:defRPr/>
            </a:pPr>
            <a:r>
              <a:rPr lang="en-IE" sz="1600" dirty="0"/>
              <a:t>BEGIN</a:t>
            </a:r>
          </a:p>
          <a:p>
            <a:pPr fontAlgn="auto">
              <a:spcBef>
                <a:spcPts val="0"/>
              </a:spcBef>
              <a:spcAft>
                <a:spcPts val="0"/>
              </a:spcAft>
              <a:defRPr/>
            </a:pPr>
            <a:endParaRPr lang="en-IE" sz="1600" dirty="0"/>
          </a:p>
          <a:p>
            <a:pPr fontAlgn="auto">
              <a:spcBef>
                <a:spcPts val="0"/>
              </a:spcBef>
              <a:spcAft>
                <a:spcPts val="0"/>
              </a:spcAft>
              <a:defRPr/>
            </a:pPr>
            <a:r>
              <a:rPr lang="en-IE" sz="1600" dirty="0"/>
              <a:t>FOR </a:t>
            </a:r>
            <a:r>
              <a:rPr lang="en-IE" sz="1600" dirty="0" err="1"/>
              <a:t>v_StatsRecord</a:t>
            </a:r>
            <a:r>
              <a:rPr lang="en-IE" sz="1600" dirty="0"/>
              <a:t> in </a:t>
            </a:r>
            <a:r>
              <a:rPr lang="en-IE" sz="1600" dirty="0" err="1"/>
              <a:t>c_Statistics</a:t>
            </a:r>
            <a:r>
              <a:rPr lang="en-IE" sz="1600" dirty="0"/>
              <a:t> LOOP</a:t>
            </a:r>
          </a:p>
          <a:p>
            <a:pPr fontAlgn="auto">
              <a:spcBef>
                <a:spcPts val="0"/>
              </a:spcBef>
              <a:spcAft>
                <a:spcPts val="0"/>
              </a:spcAft>
              <a:defRPr/>
            </a:pPr>
            <a:r>
              <a:rPr lang="en-IE" sz="1600" dirty="0"/>
              <a:t>    INSERT INTO </a:t>
            </a:r>
            <a:r>
              <a:rPr lang="en-IE" sz="1600" dirty="0" err="1"/>
              <a:t>major_stats</a:t>
            </a:r>
            <a:r>
              <a:rPr lang="en-IE" sz="1600" dirty="0"/>
              <a:t> (major, </a:t>
            </a:r>
            <a:r>
              <a:rPr lang="en-IE" sz="1600" dirty="0" err="1"/>
              <a:t>total_credits</a:t>
            </a:r>
            <a:r>
              <a:rPr lang="en-IE" sz="1600" dirty="0"/>
              <a:t>, </a:t>
            </a:r>
            <a:r>
              <a:rPr lang="en-IE" sz="1600" dirty="0" err="1"/>
              <a:t>total_students</a:t>
            </a:r>
            <a:r>
              <a:rPr lang="en-IE" sz="1600" dirty="0"/>
              <a:t>)</a:t>
            </a:r>
          </a:p>
          <a:p>
            <a:pPr fontAlgn="auto">
              <a:spcBef>
                <a:spcPts val="0"/>
              </a:spcBef>
              <a:spcAft>
                <a:spcPts val="0"/>
              </a:spcAft>
              <a:defRPr/>
            </a:pPr>
            <a:r>
              <a:rPr lang="en-IE" sz="1600" dirty="0"/>
              <a:t>      VALUES (</a:t>
            </a:r>
            <a:r>
              <a:rPr lang="en-IE" sz="1600" dirty="0" err="1"/>
              <a:t>v_StatsRecord.major</a:t>
            </a:r>
            <a:r>
              <a:rPr lang="en-IE" sz="1600" dirty="0"/>
              <a:t>, </a:t>
            </a:r>
            <a:r>
              <a:rPr lang="en-IE" sz="1600" dirty="0" err="1"/>
              <a:t>v_StatsRecord.total_credits</a:t>
            </a:r>
            <a:r>
              <a:rPr lang="en-IE" sz="1600" dirty="0"/>
              <a:t>,</a:t>
            </a:r>
          </a:p>
          <a:p>
            <a:pPr fontAlgn="auto">
              <a:spcBef>
                <a:spcPts val="0"/>
              </a:spcBef>
              <a:spcAft>
                <a:spcPts val="0"/>
              </a:spcAft>
              <a:defRPr/>
            </a:pPr>
            <a:r>
              <a:rPr lang="en-IE" sz="1600" dirty="0"/>
              <a:t>              </a:t>
            </a:r>
            <a:r>
              <a:rPr lang="en-IE" sz="1600" dirty="0" err="1"/>
              <a:t>v_StatsRecord.total_students</a:t>
            </a:r>
            <a:r>
              <a:rPr lang="en-IE" sz="1600" dirty="0"/>
              <a:t>);</a:t>
            </a:r>
          </a:p>
          <a:p>
            <a:pPr fontAlgn="auto">
              <a:spcBef>
                <a:spcPts val="0"/>
              </a:spcBef>
              <a:spcAft>
                <a:spcPts val="0"/>
              </a:spcAft>
              <a:defRPr/>
            </a:pPr>
            <a:r>
              <a:rPr lang="en-IE" sz="1600" dirty="0"/>
              <a:t>  END LOOP;</a:t>
            </a:r>
          </a:p>
          <a:p>
            <a:pPr fontAlgn="auto">
              <a:spcBef>
                <a:spcPts val="0"/>
              </a:spcBef>
              <a:spcAft>
                <a:spcPts val="0"/>
              </a:spcAft>
              <a:defRPr/>
            </a:pPr>
            <a:r>
              <a:rPr lang="en-IE" sz="1600" dirty="0"/>
              <a:t>END </a:t>
            </a:r>
            <a:r>
              <a:rPr lang="en-IE" sz="1600" dirty="0" err="1"/>
              <a:t>UpdateMajorStats</a:t>
            </a:r>
            <a:r>
              <a:rPr lang="en-IE" sz="1600" dirty="0"/>
              <a:t>;</a:t>
            </a:r>
          </a:p>
          <a:p>
            <a:pPr fontAlgn="auto">
              <a:spcBef>
                <a:spcPts val="0"/>
              </a:spcBef>
              <a:spcAft>
                <a:spcPts val="0"/>
              </a:spcAft>
              <a:defRPr/>
            </a:pPr>
            <a:endParaRPr lang="en-IE" sz="1600" dirty="0"/>
          </a:p>
          <a:p>
            <a:pPr fontAlgn="auto">
              <a:spcBef>
                <a:spcPts val="0"/>
              </a:spcBef>
              <a:spcAft>
                <a:spcPts val="0"/>
              </a:spcAft>
              <a:defRPr/>
            </a:pPr>
            <a:endParaRPr lang="en-US" dirty="0"/>
          </a:p>
        </p:txBody>
      </p:sp>
      <p:sp>
        <p:nvSpPr>
          <p:cNvPr id="5" name="Rounded Rectangle 4"/>
          <p:cNvSpPr/>
          <p:nvPr/>
        </p:nvSpPr>
        <p:spPr>
          <a:xfrm>
            <a:off x="-35024" y="1674813"/>
            <a:ext cx="2736850" cy="2520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IE" sz="1400" dirty="0"/>
              <a:t>CREATE TABLE </a:t>
            </a:r>
            <a:r>
              <a:rPr lang="en-IE" sz="1400" dirty="0" err="1"/>
              <a:t>major_stats</a:t>
            </a:r>
            <a:r>
              <a:rPr lang="en-IE" sz="1400" dirty="0"/>
              <a:t> (</a:t>
            </a:r>
          </a:p>
          <a:p>
            <a:pPr fontAlgn="auto">
              <a:spcBef>
                <a:spcPts val="0"/>
              </a:spcBef>
              <a:spcAft>
                <a:spcPts val="0"/>
              </a:spcAft>
              <a:defRPr/>
            </a:pPr>
            <a:r>
              <a:rPr lang="en-IE" sz="1400" dirty="0"/>
              <a:t>  major          VARCHAR2(30),</a:t>
            </a:r>
          </a:p>
          <a:p>
            <a:pPr fontAlgn="auto">
              <a:spcBef>
                <a:spcPts val="0"/>
              </a:spcBef>
              <a:spcAft>
                <a:spcPts val="0"/>
              </a:spcAft>
              <a:defRPr/>
            </a:pPr>
            <a:r>
              <a:rPr lang="en-IE" sz="1400" dirty="0"/>
              <a:t>  </a:t>
            </a:r>
            <a:r>
              <a:rPr lang="en-IE" sz="1400" dirty="0" err="1"/>
              <a:t>total_credits</a:t>
            </a:r>
            <a:r>
              <a:rPr lang="en-IE" sz="1400" dirty="0"/>
              <a:t>  NUMBER,</a:t>
            </a:r>
          </a:p>
          <a:p>
            <a:pPr fontAlgn="auto">
              <a:spcBef>
                <a:spcPts val="0"/>
              </a:spcBef>
              <a:spcAft>
                <a:spcPts val="0"/>
              </a:spcAft>
              <a:defRPr/>
            </a:pPr>
            <a:r>
              <a:rPr lang="en-IE" sz="1400" dirty="0"/>
              <a:t>  </a:t>
            </a:r>
            <a:r>
              <a:rPr lang="en-IE" sz="1400" dirty="0" err="1"/>
              <a:t>total_students</a:t>
            </a:r>
            <a:r>
              <a:rPr lang="en-IE" sz="1400" dirty="0"/>
              <a:t> NUMBER);</a:t>
            </a:r>
          </a:p>
        </p:txBody>
      </p:sp>
    </p:spTree>
    <p:extLst>
      <p:ext uri="{BB962C8B-B14F-4D97-AF65-F5344CB8AC3E}">
        <p14:creationId xmlns:p14="http://schemas.microsoft.com/office/powerpoint/2010/main" val="33235867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altLang="en-US" dirty="0">
                <a:solidFill>
                  <a:srgbClr val="7B9899"/>
                </a:solidFill>
              </a:rPr>
              <a:t>DML Trigger </a:t>
            </a:r>
            <a:r>
              <a:rPr lang="en-IE" altLang="en-US" dirty="0" smtClean="0">
                <a:solidFill>
                  <a:srgbClr val="7B9899"/>
                </a:solidFill>
              </a:rPr>
              <a:t>Example</a:t>
            </a:r>
            <a:br>
              <a:rPr lang="en-IE" altLang="en-US" dirty="0" smtClean="0">
                <a:solidFill>
                  <a:srgbClr val="7B9899"/>
                </a:solidFill>
              </a:rPr>
            </a:br>
            <a:r>
              <a:rPr lang="en-IE" altLang="en-US" sz="2000" b="1" dirty="0" smtClean="0">
                <a:solidFill>
                  <a:srgbClr val="FF0000"/>
                </a:solidFill>
              </a:rPr>
              <a:t>check contents of </a:t>
            </a:r>
            <a:r>
              <a:rPr lang="en-IE" altLang="en-US" sz="2000" b="1" dirty="0" err="1" smtClean="0">
                <a:solidFill>
                  <a:srgbClr val="FF0000"/>
                </a:solidFill>
              </a:rPr>
              <a:t>major_stats</a:t>
            </a:r>
            <a:r>
              <a:rPr lang="en-IE" altLang="en-US" sz="2000" b="1" dirty="0" smtClean="0">
                <a:solidFill>
                  <a:srgbClr val="FF0000"/>
                </a:solidFill>
              </a:rPr>
              <a:t> table before inserting records following creation of trigger</a:t>
            </a:r>
            <a:endParaRPr lang="en-IE" sz="2000" b="1" dirty="0">
              <a:solidFill>
                <a:srgbClr val="FF0000"/>
              </a:solidFill>
            </a:endParaRPr>
          </a:p>
        </p:txBody>
      </p:sp>
      <p:pic>
        <p:nvPicPr>
          <p:cNvPr id="11266" name="Picture 2"/>
          <p:cNvPicPr>
            <a:picLocks noGrp="1" noChangeAspect="1" noChangeArrowheads="1"/>
          </p:cNvPicPr>
          <p:nvPr>
            <p:ph sz="quarter" idx="1"/>
          </p:nvPr>
        </p:nvPicPr>
        <p:blipFill rotWithShape="1">
          <a:blip r:embed="rId3">
            <a:extLst>
              <a:ext uri="{28A0092B-C50C-407E-A947-70E740481C1C}">
                <a14:useLocalDpi xmlns:a14="http://schemas.microsoft.com/office/drawing/2010/main" val="0"/>
              </a:ext>
            </a:extLst>
          </a:blip>
          <a:srcRect l="31070" t="16881" r="49645" b="64127"/>
          <a:stretch/>
        </p:blipFill>
        <p:spPr bwMode="auto">
          <a:xfrm>
            <a:off x="858416" y="1772816"/>
            <a:ext cx="7487136"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6638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altLang="en-US" dirty="0" smtClean="0">
                <a:solidFill>
                  <a:srgbClr val="7B9899"/>
                </a:solidFill>
              </a:rPr>
              <a:t>DML Trigger Example</a:t>
            </a:r>
            <a:br>
              <a:rPr lang="en-IE" altLang="en-US" dirty="0" smtClean="0">
                <a:solidFill>
                  <a:srgbClr val="7B9899"/>
                </a:solidFill>
              </a:rPr>
            </a:br>
            <a:r>
              <a:rPr lang="en-IE" altLang="en-US" b="1" dirty="0" smtClean="0">
                <a:solidFill>
                  <a:srgbClr val="FF0000"/>
                </a:solidFill>
              </a:rPr>
              <a:t>create trigger</a:t>
            </a:r>
            <a:endParaRPr lang="en-IE" b="1" dirty="0">
              <a:solidFill>
                <a:srgbClr val="FF0000"/>
              </a:solidFill>
            </a:endParaRPr>
          </a:p>
        </p:txBody>
      </p:sp>
      <p:pic>
        <p:nvPicPr>
          <p:cNvPr id="2050"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28909" t="24835" r="23389" b="25590"/>
          <a:stretch/>
        </p:blipFill>
        <p:spPr bwMode="auto">
          <a:xfrm>
            <a:off x="539552" y="1412776"/>
            <a:ext cx="7776864" cy="5339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93335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Parts of a PL/SQL </a:t>
            </a:r>
            <a:r>
              <a:rPr lang="en-IE" dirty="0" smtClean="0"/>
              <a:t>Subprogram</a:t>
            </a:r>
            <a:endParaRPr lang="en-IE" dirty="0"/>
          </a:p>
        </p:txBody>
      </p:sp>
      <p:sp>
        <p:nvSpPr>
          <p:cNvPr id="3" name="Content Placeholder 2"/>
          <p:cNvSpPr>
            <a:spLocks noGrp="1"/>
          </p:cNvSpPr>
          <p:nvPr>
            <p:ph sz="quarter" idx="1"/>
          </p:nvPr>
        </p:nvSpPr>
        <p:spPr/>
        <p:txBody>
          <a:bodyPr>
            <a:normAutofit fontScale="92500"/>
          </a:bodyPr>
          <a:lstStyle/>
          <a:p>
            <a:pPr marL="0" indent="0">
              <a:buNone/>
            </a:pPr>
            <a:r>
              <a:rPr lang="en-IE" b="1" dirty="0" smtClean="0"/>
              <a:t>Declarative Part</a:t>
            </a:r>
          </a:p>
          <a:p>
            <a:pPr marL="0" indent="0">
              <a:buNone/>
            </a:pPr>
            <a:r>
              <a:rPr lang="en-IE" dirty="0" smtClean="0"/>
              <a:t>It </a:t>
            </a:r>
            <a:r>
              <a:rPr lang="en-IE" dirty="0"/>
              <a:t>is an optional part. However, the declarative part for a subprogram does not start with the DECLARE keyword. It contains declarations of types, cursors, constants, variables, exceptions, and nested subprograms. These items are local to the subprogram and cease to exist when the subprogram completes execution. 	</a:t>
            </a:r>
            <a:endParaRPr lang="en-IE" dirty="0" smtClean="0"/>
          </a:p>
          <a:p>
            <a:pPr marL="0" indent="0">
              <a:buNone/>
            </a:pPr>
            <a:r>
              <a:rPr lang="en-IE" b="1" dirty="0" smtClean="0"/>
              <a:t>Executable </a:t>
            </a:r>
            <a:r>
              <a:rPr lang="en-IE" b="1" dirty="0"/>
              <a:t>Part </a:t>
            </a:r>
            <a:endParaRPr lang="en-IE" b="1" dirty="0" smtClean="0"/>
          </a:p>
          <a:p>
            <a:pPr marL="0" indent="0">
              <a:buNone/>
            </a:pPr>
            <a:r>
              <a:rPr lang="en-IE" dirty="0" smtClean="0"/>
              <a:t>This </a:t>
            </a:r>
            <a:r>
              <a:rPr lang="en-IE" dirty="0"/>
              <a:t>is a mandatory part and contains statements that perform the designated action. 	</a:t>
            </a:r>
          </a:p>
          <a:p>
            <a:pPr marL="0" indent="0">
              <a:buNone/>
            </a:pPr>
            <a:r>
              <a:rPr lang="en-IE" b="1" dirty="0" smtClean="0"/>
              <a:t>Exception-handling </a:t>
            </a:r>
            <a:r>
              <a:rPr lang="en-IE" dirty="0"/>
              <a:t>This is again an optional part. It contains the code that handles run-time errors. 	</a:t>
            </a:r>
          </a:p>
          <a:p>
            <a:endParaRPr lang="en-IE" dirty="0"/>
          </a:p>
        </p:txBody>
      </p:sp>
    </p:spTree>
    <p:extLst>
      <p:ext uri="{BB962C8B-B14F-4D97-AF65-F5344CB8AC3E}">
        <p14:creationId xmlns:p14="http://schemas.microsoft.com/office/powerpoint/2010/main" val="30055777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altLang="en-US" dirty="0">
                <a:solidFill>
                  <a:srgbClr val="7B9899"/>
                </a:solidFill>
              </a:rPr>
              <a:t>DML Trigger </a:t>
            </a:r>
            <a:r>
              <a:rPr lang="en-IE" altLang="en-US" dirty="0" smtClean="0">
                <a:solidFill>
                  <a:srgbClr val="7B9899"/>
                </a:solidFill>
              </a:rPr>
              <a:t>Example</a:t>
            </a:r>
            <a:br>
              <a:rPr lang="en-IE" altLang="en-US" dirty="0" smtClean="0">
                <a:solidFill>
                  <a:srgbClr val="7B9899"/>
                </a:solidFill>
              </a:rPr>
            </a:br>
            <a:r>
              <a:rPr lang="en-IE" altLang="en-US" dirty="0" smtClean="0">
                <a:solidFill>
                  <a:srgbClr val="7B9899"/>
                </a:solidFill>
              </a:rPr>
              <a:t>Insert new records To </a:t>
            </a:r>
            <a:r>
              <a:rPr lang="en-IE" altLang="en-US" b="1" dirty="0" smtClean="0">
                <a:solidFill>
                  <a:srgbClr val="FF0000"/>
                </a:solidFill>
              </a:rPr>
              <a:t>Fire Trigger</a:t>
            </a:r>
            <a:endParaRPr lang="en-IE" b="1" dirty="0">
              <a:solidFill>
                <a:srgbClr val="FF0000"/>
              </a:solidFill>
            </a:endParaRPr>
          </a:p>
        </p:txBody>
      </p:sp>
      <p:pic>
        <p:nvPicPr>
          <p:cNvPr id="13314"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30348" t="16537" r="28419" b="51876"/>
          <a:stretch/>
        </p:blipFill>
        <p:spPr bwMode="auto">
          <a:xfrm>
            <a:off x="179512" y="1556792"/>
            <a:ext cx="8163775"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7480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altLang="en-US" dirty="0">
                <a:solidFill>
                  <a:srgbClr val="7B9899"/>
                </a:solidFill>
              </a:rPr>
              <a:t>DML Trigger Example</a:t>
            </a:r>
            <a:br>
              <a:rPr lang="en-IE" altLang="en-US" dirty="0">
                <a:solidFill>
                  <a:srgbClr val="7B9899"/>
                </a:solidFill>
              </a:rPr>
            </a:br>
            <a:r>
              <a:rPr lang="en-IE" altLang="en-US" b="1" dirty="0" smtClean="0">
                <a:solidFill>
                  <a:srgbClr val="FF0000"/>
                </a:solidFill>
              </a:rPr>
              <a:t>Table updated by trigger executing</a:t>
            </a:r>
            <a:endParaRPr lang="en-IE" b="1" dirty="0">
              <a:solidFill>
                <a:srgbClr val="FF0000"/>
              </a:solidFill>
            </a:endParaRPr>
          </a:p>
        </p:txBody>
      </p:sp>
      <p:pic>
        <p:nvPicPr>
          <p:cNvPr id="14338"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30848" t="19392" r="40289" b="43023"/>
          <a:stretch/>
        </p:blipFill>
        <p:spPr bwMode="auto">
          <a:xfrm>
            <a:off x="611560" y="1556792"/>
            <a:ext cx="7128792" cy="4495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5524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IE" altLang="en-US" smtClean="0">
                <a:solidFill>
                  <a:srgbClr val="7B9899"/>
                </a:solidFill>
              </a:rPr>
              <a:t>More on DML Triggers</a:t>
            </a:r>
            <a:endParaRPr lang="en-US" altLang="en-US" smtClean="0">
              <a:solidFill>
                <a:srgbClr val="7B9899"/>
              </a:solidFill>
            </a:endParaRPr>
          </a:p>
        </p:txBody>
      </p:sp>
      <p:graphicFrame>
        <p:nvGraphicFramePr>
          <p:cNvPr id="4" name="Content Placeholder 3"/>
          <p:cNvGraphicFramePr>
            <a:graphicFrameLocks noGrp="1"/>
          </p:cNvGraphicFramePr>
          <p:nvPr>
            <p:ph sz="quarter" idx="1"/>
          </p:nvPr>
        </p:nvGraphicFramePr>
        <p:xfrm>
          <a:off x="468313" y="1341438"/>
          <a:ext cx="8229600" cy="5278436"/>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62">
                <a:tc>
                  <a:txBody>
                    <a:bodyPr/>
                    <a:lstStyle/>
                    <a:p>
                      <a:r>
                        <a:rPr lang="en-IE" sz="1800" dirty="0" smtClean="0"/>
                        <a:t>Category</a:t>
                      </a:r>
                      <a:endParaRPr lang="en-US" sz="1800" dirty="0"/>
                    </a:p>
                  </a:txBody>
                  <a:tcPr marT="45723" marB="45723"/>
                </a:tc>
                <a:tc>
                  <a:txBody>
                    <a:bodyPr/>
                    <a:lstStyle/>
                    <a:p>
                      <a:r>
                        <a:rPr lang="en-IE" sz="1800" dirty="0" smtClean="0"/>
                        <a:t>Values</a:t>
                      </a:r>
                      <a:endParaRPr lang="en-US" sz="1800" dirty="0"/>
                    </a:p>
                  </a:txBody>
                  <a:tcPr marT="45723" marB="45723"/>
                </a:tc>
                <a:tc>
                  <a:txBody>
                    <a:bodyPr/>
                    <a:lstStyle/>
                    <a:p>
                      <a:r>
                        <a:rPr lang="en-IE" sz="1800" dirty="0" smtClean="0"/>
                        <a:t>Comments</a:t>
                      </a:r>
                      <a:endParaRPr lang="en-US" sz="1800" dirty="0"/>
                    </a:p>
                  </a:txBody>
                  <a:tcPr marT="45723" marB="45723"/>
                </a:tc>
                <a:extLst>
                  <a:ext uri="{0D108BD9-81ED-4DB2-BD59-A6C34878D82A}">
                    <a16:rowId xmlns:a16="http://schemas.microsoft.com/office/drawing/2014/main" val="10000"/>
                  </a:ext>
                </a:extLst>
              </a:tr>
              <a:tr h="914455">
                <a:tc>
                  <a:txBody>
                    <a:bodyPr/>
                    <a:lstStyle/>
                    <a:p>
                      <a:r>
                        <a:rPr lang="en-IE" sz="1800" dirty="0" smtClean="0"/>
                        <a:t>Statement</a:t>
                      </a:r>
                      <a:endParaRPr lang="en-US" sz="1800" dirty="0"/>
                    </a:p>
                  </a:txBody>
                  <a:tcPr marT="45723" marB="45723"/>
                </a:tc>
                <a:tc>
                  <a:txBody>
                    <a:bodyPr/>
                    <a:lstStyle/>
                    <a:p>
                      <a:r>
                        <a:rPr lang="en-IE" sz="1800" dirty="0" smtClean="0"/>
                        <a:t>INSERT, UPDATE or</a:t>
                      </a:r>
                      <a:r>
                        <a:rPr lang="en-IE" sz="1800" baseline="0" dirty="0" smtClean="0"/>
                        <a:t> DELETE</a:t>
                      </a:r>
                      <a:endParaRPr lang="en-US" sz="1800" dirty="0"/>
                    </a:p>
                  </a:txBody>
                  <a:tcPr marT="45723" marB="45723"/>
                </a:tc>
                <a:tc>
                  <a:txBody>
                    <a:bodyPr/>
                    <a:lstStyle/>
                    <a:p>
                      <a:r>
                        <a:rPr lang="en-IE" sz="1800" dirty="0" smtClean="0"/>
                        <a:t>Defines which kind of statement causes the trigger</a:t>
                      </a:r>
                      <a:r>
                        <a:rPr lang="en-IE" sz="1800" baseline="0" dirty="0" smtClean="0"/>
                        <a:t> to fire.</a:t>
                      </a:r>
                      <a:endParaRPr lang="en-US" sz="1800" dirty="0"/>
                    </a:p>
                  </a:txBody>
                  <a:tcPr marT="45723" marB="45723"/>
                </a:tc>
                <a:extLst>
                  <a:ext uri="{0D108BD9-81ED-4DB2-BD59-A6C34878D82A}">
                    <a16:rowId xmlns:a16="http://schemas.microsoft.com/office/drawing/2014/main" val="10001"/>
                  </a:ext>
                </a:extLst>
              </a:tr>
              <a:tr h="1188791">
                <a:tc>
                  <a:txBody>
                    <a:bodyPr/>
                    <a:lstStyle/>
                    <a:p>
                      <a:r>
                        <a:rPr lang="en-IE" sz="1800" dirty="0" smtClean="0"/>
                        <a:t>Timing</a:t>
                      </a:r>
                      <a:endParaRPr lang="en-US" sz="1800" dirty="0"/>
                    </a:p>
                  </a:txBody>
                  <a:tcPr marT="45723" marB="45723"/>
                </a:tc>
                <a:tc>
                  <a:txBody>
                    <a:bodyPr/>
                    <a:lstStyle/>
                    <a:p>
                      <a:r>
                        <a:rPr lang="en-IE" sz="1800" dirty="0" smtClean="0"/>
                        <a:t>BEFORE or AFTER</a:t>
                      </a:r>
                      <a:endParaRPr lang="en-US" sz="1800" dirty="0"/>
                    </a:p>
                  </a:txBody>
                  <a:tcPr marT="45723" marB="45723"/>
                </a:tc>
                <a:tc>
                  <a:txBody>
                    <a:bodyPr/>
                    <a:lstStyle/>
                    <a:p>
                      <a:r>
                        <a:rPr lang="en-IE" sz="1800" dirty="0" smtClean="0"/>
                        <a:t>Defines whether the trigger fires before or</a:t>
                      </a:r>
                      <a:r>
                        <a:rPr lang="en-IE" sz="1800" baseline="0" dirty="0" smtClean="0"/>
                        <a:t> after the statement is executed.</a:t>
                      </a:r>
                      <a:endParaRPr lang="en-US" sz="1800" dirty="0"/>
                    </a:p>
                  </a:txBody>
                  <a:tcPr marT="45723" marB="45723"/>
                </a:tc>
                <a:extLst>
                  <a:ext uri="{0D108BD9-81ED-4DB2-BD59-A6C34878D82A}">
                    <a16:rowId xmlns:a16="http://schemas.microsoft.com/office/drawing/2014/main" val="10002"/>
                  </a:ext>
                </a:extLst>
              </a:tr>
              <a:tr h="2804328">
                <a:tc>
                  <a:txBody>
                    <a:bodyPr/>
                    <a:lstStyle/>
                    <a:p>
                      <a:r>
                        <a:rPr lang="en-IE" sz="1800" dirty="0" smtClean="0"/>
                        <a:t>Level</a:t>
                      </a:r>
                      <a:endParaRPr lang="en-US" sz="1800" dirty="0"/>
                    </a:p>
                  </a:txBody>
                  <a:tcPr marT="45723" marB="45723"/>
                </a:tc>
                <a:tc>
                  <a:txBody>
                    <a:bodyPr/>
                    <a:lstStyle/>
                    <a:p>
                      <a:r>
                        <a:rPr lang="en-IE" sz="1800" dirty="0" smtClean="0"/>
                        <a:t>ROW or STATEMENT</a:t>
                      </a:r>
                      <a:endParaRPr lang="en-US" sz="1800" dirty="0"/>
                    </a:p>
                  </a:txBody>
                  <a:tcPr marT="45723" marB="45723"/>
                </a:tc>
                <a:tc>
                  <a:txBody>
                    <a:bodyPr/>
                    <a:lstStyle/>
                    <a:p>
                      <a:r>
                        <a:rPr lang="en-IE" sz="1600" dirty="0" smtClean="0"/>
                        <a:t>If the trigger is a row level</a:t>
                      </a:r>
                      <a:r>
                        <a:rPr lang="en-IE" sz="1600" baseline="0" dirty="0" smtClean="0"/>
                        <a:t> trigger, it fires once for each row affected by the triggering statement. If the trigger is a statement level trigger, it fires once, either before or after the statement. A row level trigger is identified by  the FOR EACH ROW clause in the trigger definition</a:t>
                      </a:r>
                      <a:r>
                        <a:rPr lang="en-IE" sz="1800" baseline="0" dirty="0" smtClean="0"/>
                        <a:t>.</a:t>
                      </a:r>
                      <a:endParaRPr lang="en-US" sz="1800" dirty="0"/>
                    </a:p>
                  </a:txBody>
                  <a:tcPr marT="45723" marB="45723"/>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820355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IE" altLang="en-US" smtClean="0">
                <a:solidFill>
                  <a:srgbClr val="7B9899"/>
                </a:solidFill>
              </a:rPr>
              <a:t>The WHEN Clause</a:t>
            </a:r>
            <a:endParaRPr lang="en-US" altLang="en-US" smtClean="0">
              <a:solidFill>
                <a:srgbClr val="7B9899"/>
              </a:solidFill>
            </a:endParaRPr>
          </a:p>
        </p:txBody>
      </p:sp>
      <p:sp>
        <p:nvSpPr>
          <p:cNvPr id="21507" name="Content Placeholder 2"/>
          <p:cNvSpPr>
            <a:spLocks noGrp="1"/>
          </p:cNvSpPr>
          <p:nvPr>
            <p:ph sz="quarter" idx="1"/>
          </p:nvPr>
        </p:nvSpPr>
        <p:spPr>
          <a:xfrm>
            <a:off x="301625" y="1527175"/>
            <a:ext cx="8504238" cy="4572000"/>
          </a:xfrm>
        </p:spPr>
        <p:txBody>
          <a:bodyPr/>
          <a:lstStyle/>
          <a:p>
            <a:r>
              <a:rPr lang="en-IE" altLang="en-US" smtClean="0"/>
              <a:t>The WHEN clause is valid for row level triggers only. If present the trigger body will be executed only for those rows that meet the condition specified by the when clause.</a:t>
            </a:r>
          </a:p>
          <a:p>
            <a:endParaRPr lang="en-US" altLang="en-US" smtClean="0"/>
          </a:p>
        </p:txBody>
      </p:sp>
      <p:sp>
        <p:nvSpPr>
          <p:cNvPr id="4" name="Rounded Rectangle 3"/>
          <p:cNvSpPr/>
          <p:nvPr/>
        </p:nvSpPr>
        <p:spPr>
          <a:xfrm>
            <a:off x="684213" y="3500438"/>
            <a:ext cx="7991475" cy="2735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IE" dirty="0"/>
              <a:t>CREATE OR REPLACE TRIGGER </a:t>
            </a:r>
            <a:r>
              <a:rPr lang="en-IE" dirty="0" err="1"/>
              <a:t>CheckCredits</a:t>
            </a:r>
            <a:endParaRPr lang="en-IE" dirty="0"/>
          </a:p>
          <a:p>
            <a:pPr fontAlgn="auto">
              <a:spcBef>
                <a:spcPts val="0"/>
              </a:spcBef>
              <a:spcAft>
                <a:spcPts val="0"/>
              </a:spcAft>
              <a:defRPr/>
            </a:pPr>
            <a:r>
              <a:rPr lang="en-IE" dirty="0"/>
              <a:t>BEFORE INSERT OR UPDATE OF </a:t>
            </a:r>
            <a:r>
              <a:rPr lang="en-IE" dirty="0" err="1"/>
              <a:t>current_credits</a:t>
            </a:r>
            <a:r>
              <a:rPr lang="en-IE" dirty="0"/>
              <a:t> ON students</a:t>
            </a:r>
          </a:p>
          <a:p>
            <a:pPr fontAlgn="auto">
              <a:spcBef>
                <a:spcPts val="0"/>
              </a:spcBef>
              <a:spcAft>
                <a:spcPts val="0"/>
              </a:spcAft>
              <a:defRPr/>
            </a:pPr>
            <a:r>
              <a:rPr lang="en-IE" dirty="0"/>
              <a:t>FOR EACH ROW</a:t>
            </a:r>
          </a:p>
          <a:p>
            <a:pPr fontAlgn="auto">
              <a:spcBef>
                <a:spcPts val="0"/>
              </a:spcBef>
              <a:spcAft>
                <a:spcPts val="0"/>
              </a:spcAft>
              <a:defRPr/>
            </a:pPr>
            <a:r>
              <a:rPr lang="en-IE" dirty="0"/>
              <a:t>WHEN (</a:t>
            </a:r>
            <a:r>
              <a:rPr lang="en-IE" dirty="0" err="1"/>
              <a:t>new.current_credits</a:t>
            </a:r>
            <a:r>
              <a:rPr lang="en-IE" dirty="0"/>
              <a:t>&gt;20)</a:t>
            </a:r>
          </a:p>
          <a:p>
            <a:pPr fontAlgn="auto">
              <a:spcBef>
                <a:spcPts val="0"/>
              </a:spcBef>
              <a:spcAft>
                <a:spcPts val="0"/>
              </a:spcAft>
              <a:defRPr/>
            </a:pPr>
            <a:r>
              <a:rPr lang="en-IE" dirty="0"/>
              <a:t>BEGIN</a:t>
            </a:r>
          </a:p>
          <a:p>
            <a:pPr fontAlgn="auto">
              <a:spcBef>
                <a:spcPts val="0"/>
              </a:spcBef>
              <a:spcAft>
                <a:spcPts val="0"/>
              </a:spcAft>
              <a:defRPr/>
            </a:pPr>
            <a:r>
              <a:rPr lang="en-IE" dirty="0"/>
              <a:t>/* Trigger body goes here*/</a:t>
            </a:r>
          </a:p>
          <a:p>
            <a:pPr fontAlgn="auto">
              <a:spcBef>
                <a:spcPts val="0"/>
              </a:spcBef>
              <a:spcAft>
                <a:spcPts val="0"/>
              </a:spcAft>
              <a:defRPr/>
            </a:pPr>
            <a:r>
              <a:rPr lang="en-IE" dirty="0"/>
              <a:t>END</a:t>
            </a:r>
            <a:endParaRPr lang="en-US" dirty="0"/>
          </a:p>
        </p:txBody>
      </p:sp>
    </p:spTree>
    <p:extLst>
      <p:ext uri="{BB962C8B-B14F-4D97-AF65-F5344CB8AC3E}">
        <p14:creationId xmlns:p14="http://schemas.microsoft.com/office/powerpoint/2010/main" val="1527259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IE" altLang="en-US" smtClean="0">
                <a:solidFill>
                  <a:srgbClr val="7B9899"/>
                </a:solidFill>
              </a:rPr>
              <a:t>ENABLE/DISABLE Triggers</a:t>
            </a:r>
            <a:endParaRPr lang="en-US" altLang="en-US" smtClean="0">
              <a:solidFill>
                <a:srgbClr val="7B9899"/>
              </a:solidFill>
            </a:endParaRPr>
          </a:p>
        </p:txBody>
      </p:sp>
      <p:sp>
        <p:nvSpPr>
          <p:cNvPr id="22531" name="Content Placeholder 2"/>
          <p:cNvSpPr>
            <a:spLocks noGrp="1"/>
          </p:cNvSpPr>
          <p:nvPr>
            <p:ph sz="quarter" idx="1"/>
          </p:nvPr>
        </p:nvSpPr>
        <p:spPr>
          <a:xfrm>
            <a:off x="301625" y="1527175"/>
            <a:ext cx="8504238" cy="4572000"/>
          </a:xfrm>
        </p:spPr>
        <p:txBody>
          <a:bodyPr/>
          <a:lstStyle/>
          <a:p>
            <a:r>
              <a:rPr lang="en-IE" altLang="en-US" dirty="0" smtClean="0"/>
              <a:t>When a Trigger is enabled it fires when the triggering event occurs. We can explicitly set a trigger to be enabled:</a:t>
            </a:r>
          </a:p>
          <a:p>
            <a:pPr lvl="2"/>
            <a:r>
              <a:rPr lang="en-IE" altLang="en-US" dirty="0" smtClean="0"/>
              <a:t>ALTER TRIGGER </a:t>
            </a:r>
            <a:r>
              <a:rPr lang="en-IE" altLang="en-US" dirty="0" err="1" smtClean="0"/>
              <a:t>trigger_name</a:t>
            </a:r>
            <a:r>
              <a:rPr lang="en-IE" altLang="en-US" dirty="0" smtClean="0"/>
              <a:t> ENABLE;</a:t>
            </a:r>
            <a:endParaRPr lang="en-US" altLang="en-US" dirty="0" smtClean="0"/>
          </a:p>
          <a:p>
            <a:r>
              <a:rPr lang="en-IE" altLang="en-US" dirty="0" smtClean="0"/>
              <a:t>We can also explicitly disable a trigger:</a:t>
            </a:r>
          </a:p>
          <a:p>
            <a:pPr lvl="2"/>
            <a:r>
              <a:rPr lang="en-IE" altLang="en-US" dirty="0" smtClean="0"/>
              <a:t>ALTER TRIGGER </a:t>
            </a:r>
            <a:r>
              <a:rPr lang="en-IE" altLang="en-US" dirty="0" err="1" smtClean="0"/>
              <a:t>trigger_name</a:t>
            </a:r>
            <a:r>
              <a:rPr lang="en-IE" altLang="en-US" dirty="0" smtClean="0"/>
              <a:t> DISABLE;</a:t>
            </a:r>
          </a:p>
        </p:txBody>
      </p:sp>
    </p:spTree>
    <p:extLst>
      <p:ext uri="{BB962C8B-B14F-4D97-AF65-F5344CB8AC3E}">
        <p14:creationId xmlns:p14="http://schemas.microsoft.com/office/powerpoint/2010/main" val="23735030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solidFill>
                  <a:srgbClr val="CC3300"/>
                </a:solidFill>
              </a:rPr>
              <a:t>Examples</a:t>
            </a:r>
            <a:r>
              <a:rPr lang="en-US" altLang="en-US" smtClean="0">
                <a:solidFill>
                  <a:srgbClr val="7B9899"/>
                </a:solidFill>
              </a:rPr>
              <a:t>: Sample Table</a:t>
            </a:r>
          </a:p>
        </p:txBody>
      </p:sp>
      <p:sp>
        <p:nvSpPr>
          <p:cNvPr id="11266" name="Slide Number Placeholder 5"/>
          <p:cNvSpPr>
            <a:spLocks noGrp="1"/>
          </p:cNvSpPr>
          <p:nvPr>
            <p:ph type="sldNum" sz="quarter" idx="15"/>
          </p:nvPr>
        </p:nvSpPr>
        <p:spPr/>
        <p:txBody>
          <a:bodyPr/>
          <a:lstStyle/>
          <a:p>
            <a:pPr>
              <a:defRPr/>
            </a:pPr>
            <a:fld id="{8E011535-C721-42A9-B14F-A69581C7E7D6}" type="slidenum">
              <a:rPr lang="en-US"/>
              <a:pPr>
                <a:defRPr/>
              </a:pPr>
              <a:t>55</a:t>
            </a:fld>
            <a:endParaRPr lang="en-US"/>
          </a:p>
        </p:txBody>
      </p:sp>
      <p:pic>
        <p:nvPicPr>
          <p:cNvPr id="3074" name="Picture 2"/>
          <p:cNvPicPr>
            <a:picLocks noGrp="1" noChangeAspect="1" noChangeArrowheads="1"/>
          </p:cNvPicPr>
          <p:nvPr>
            <p:ph sz="quarter" idx="1"/>
          </p:nvPr>
        </p:nvPicPr>
        <p:blipFill rotWithShape="1">
          <a:blip r:embed="rId3">
            <a:extLst>
              <a:ext uri="{28A0092B-C50C-407E-A947-70E740481C1C}">
                <a14:useLocalDpi xmlns:a14="http://schemas.microsoft.com/office/drawing/2010/main" val="0"/>
              </a:ext>
            </a:extLst>
          </a:blip>
          <a:srcRect l="16202" t="22733" r="59684" b="54660"/>
          <a:stretch/>
        </p:blipFill>
        <p:spPr bwMode="auto">
          <a:xfrm>
            <a:off x="539552" y="1556792"/>
            <a:ext cx="7741831"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07734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fontScale="90000"/>
          </a:bodyPr>
          <a:lstStyle/>
          <a:p>
            <a:r>
              <a:rPr lang="en-US" altLang="en-US" sz="4000" dirty="0" smtClean="0">
                <a:solidFill>
                  <a:srgbClr val="CC3300"/>
                </a:solidFill>
              </a:rPr>
              <a:t>Example</a:t>
            </a:r>
            <a:r>
              <a:rPr lang="en-US" altLang="en-US" sz="4000" dirty="0" smtClean="0">
                <a:solidFill>
                  <a:srgbClr val="7B9899"/>
                </a:solidFill>
              </a:rPr>
              <a:t>: AFTER Statement Level</a:t>
            </a:r>
          </a:p>
        </p:txBody>
      </p:sp>
      <p:sp>
        <p:nvSpPr>
          <p:cNvPr id="25604" name="Rectangle 3"/>
          <p:cNvSpPr>
            <a:spLocks noGrp="1" noChangeArrowheads="1"/>
          </p:cNvSpPr>
          <p:nvPr>
            <p:ph sz="quarter" idx="1"/>
          </p:nvPr>
        </p:nvSpPr>
        <p:spPr>
          <a:xfrm>
            <a:off x="685800" y="1981200"/>
            <a:ext cx="7772400" cy="4662488"/>
          </a:xfrm>
        </p:spPr>
        <p:txBody>
          <a:bodyPr/>
          <a:lstStyle/>
          <a:p>
            <a:pPr>
              <a:buFont typeface="Monotype Sorts"/>
              <a:buNone/>
            </a:pPr>
            <a:r>
              <a:rPr lang="en-IE" altLang="en-US" dirty="0" smtClean="0"/>
              <a:t>	</a:t>
            </a:r>
            <a:br>
              <a:rPr lang="en-IE" altLang="en-US" dirty="0" smtClean="0"/>
            </a:br>
            <a:endParaRPr lang="en-US" altLang="en-US" dirty="0" smtClean="0"/>
          </a:p>
        </p:txBody>
      </p:sp>
      <p:sp>
        <p:nvSpPr>
          <p:cNvPr id="12290" name="Slide Number Placeholder 5"/>
          <p:cNvSpPr>
            <a:spLocks noGrp="1"/>
          </p:cNvSpPr>
          <p:nvPr>
            <p:ph type="sldNum" sz="quarter" idx="15"/>
          </p:nvPr>
        </p:nvSpPr>
        <p:spPr/>
        <p:txBody>
          <a:bodyPr/>
          <a:lstStyle/>
          <a:p>
            <a:pPr>
              <a:defRPr/>
            </a:pPr>
            <a:fld id="{BCF9AE07-89F6-4B7D-AD8F-A6EF6C31E6F7}" type="slidenum">
              <a:rPr lang="en-US"/>
              <a:pPr>
                <a:defRPr/>
              </a:pPr>
              <a:t>56</a:t>
            </a:fld>
            <a:endParaRPr lang="en-US"/>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112" t="18468" r="47762" b="52437"/>
          <a:stretch/>
        </p:blipFill>
        <p:spPr bwMode="auto">
          <a:xfrm>
            <a:off x="683568" y="1484784"/>
            <a:ext cx="7276313" cy="4704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83725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9392"/>
            <a:ext cx="7467600" cy="1143000"/>
          </a:xfrm>
        </p:spPr>
        <p:txBody>
          <a:bodyPr/>
          <a:lstStyle/>
          <a:p>
            <a:r>
              <a:rPr lang="en-US" altLang="en-US" sz="3200" dirty="0">
                <a:solidFill>
                  <a:srgbClr val="CC3300"/>
                </a:solidFill>
              </a:rPr>
              <a:t>Example</a:t>
            </a:r>
            <a:r>
              <a:rPr lang="en-US" altLang="en-US" sz="3200" dirty="0">
                <a:solidFill>
                  <a:srgbClr val="7B9899"/>
                </a:solidFill>
              </a:rPr>
              <a:t>: AFTER Statement Level</a:t>
            </a:r>
            <a:endParaRPr lang="en-IE" dirty="0"/>
          </a:p>
        </p:txBody>
      </p:sp>
      <p:pic>
        <p:nvPicPr>
          <p:cNvPr id="5122" name="Picture 2"/>
          <p:cNvPicPr>
            <a:picLocks noGrp="1" noChangeAspect="1" noChangeArrowheads="1"/>
          </p:cNvPicPr>
          <p:nvPr>
            <p:ph sz="quarter" idx="1"/>
          </p:nvPr>
        </p:nvPicPr>
        <p:blipFill rotWithShape="1">
          <a:blip r:embed="rId3">
            <a:extLst>
              <a:ext uri="{28A0092B-C50C-407E-A947-70E740481C1C}">
                <a14:useLocalDpi xmlns:a14="http://schemas.microsoft.com/office/drawing/2010/main" val="0"/>
              </a:ext>
            </a:extLst>
          </a:blip>
          <a:srcRect l="19293" t="15750" r="56905" b="55460"/>
          <a:stretch/>
        </p:blipFill>
        <p:spPr bwMode="auto">
          <a:xfrm>
            <a:off x="971600" y="980728"/>
            <a:ext cx="6632358" cy="5014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85908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85800" y="142875"/>
            <a:ext cx="7772400" cy="1143000"/>
          </a:xfrm>
        </p:spPr>
        <p:txBody>
          <a:bodyPr/>
          <a:lstStyle/>
          <a:p>
            <a:r>
              <a:rPr lang="en-US" altLang="en-US" dirty="0" smtClean="0">
                <a:solidFill>
                  <a:srgbClr val="CC3300"/>
                </a:solidFill>
              </a:rPr>
              <a:t>Example</a:t>
            </a:r>
            <a:r>
              <a:rPr lang="en-US" altLang="en-US" dirty="0" smtClean="0">
                <a:solidFill>
                  <a:srgbClr val="7B9899"/>
                </a:solidFill>
              </a:rPr>
              <a:t>: AFTER Row Level</a:t>
            </a:r>
          </a:p>
        </p:txBody>
      </p:sp>
      <p:sp>
        <p:nvSpPr>
          <p:cNvPr id="13316" name="Rectangle 3"/>
          <p:cNvSpPr>
            <a:spLocks noGrp="1" noChangeArrowheads="1"/>
          </p:cNvSpPr>
          <p:nvPr>
            <p:ph sz="quarter" idx="1"/>
          </p:nvPr>
        </p:nvSpPr>
        <p:spPr>
          <a:xfrm>
            <a:off x="685800" y="1500188"/>
            <a:ext cx="7772400" cy="5357812"/>
          </a:xfrm>
        </p:spPr>
        <p:txBody>
          <a:bodyPr rtlCol="0">
            <a:normAutofit/>
          </a:bodyPr>
          <a:lstStyle/>
          <a:p>
            <a:pPr marL="274320" indent="-274320" fontAlgn="auto">
              <a:spcAft>
                <a:spcPts val="0"/>
              </a:spcAft>
              <a:buFont typeface="Monotype Sorts" pitchFamily="2" charset="2"/>
              <a:buNone/>
              <a:defRPr/>
            </a:pPr>
            <a:endParaRPr lang="en-IE" sz="2400" dirty="0" smtClean="0"/>
          </a:p>
          <a:p>
            <a:pPr marL="274320" indent="-274320" fontAlgn="auto">
              <a:spcAft>
                <a:spcPts val="0"/>
              </a:spcAft>
              <a:buFont typeface="Monotype Sorts" pitchFamily="2" charset="2"/>
              <a:buNone/>
              <a:defRPr/>
            </a:pPr>
            <a:endParaRPr lang="en-IE" dirty="0"/>
          </a:p>
          <a:p>
            <a:pPr marL="274320" indent="-274320" fontAlgn="auto">
              <a:spcAft>
                <a:spcPts val="0"/>
              </a:spcAft>
              <a:buFont typeface="Monotype Sorts" pitchFamily="2" charset="2"/>
              <a:buNone/>
              <a:defRPr/>
            </a:pPr>
            <a:endParaRPr lang="en-IE" sz="2400" dirty="0" smtClean="0"/>
          </a:p>
          <a:p>
            <a:pPr marL="274320" indent="-274320" fontAlgn="auto">
              <a:spcAft>
                <a:spcPts val="0"/>
              </a:spcAft>
              <a:buFont typeface="Monotype Sorts" pitchFamily="2" charset="2"/>
              <a:buNone/>
              <a:defRPr/>
            </a:pPr>
            <a:endParaRPr lang="en-IE" dirty="0"/>
          </a:p>
          <a:p>
            <a:pPr marL="274320" indent="-274320" fontAlgn="auto">
              <a:spcAft>
                <a:spcPts val="0"/>
              </a:spcAft>
              <a:buFont typeface="Monotype Sorts" pitchFamily="2" charset="2"/>
              <a:buNone/>
              <a:defRPr/>
            </a:pPr>
            <a:endParaRPr lang="en-IE" sz="2400" dirty="0" smtClean="0"/>
          </a:p>
          <a:p>
            <a:pPr marL="274320" indent="-274320" fontAlgn="auto">
              <a:spcAft>
                <a:spcPts val="0"/>
              </a:spcAft>
              <a:buFont typeface="Monotype Sorts" pitchFamily="2" charset="2"/>
              <a:buNone/>
              <a:defRPr/>
            </a:pPr>
            <a:endParaRPr lang="en-IE" dirty="0"/>
          </a:p>
          <a:p>
            <a:pPr marL="274320" indent="-274320" fontAlgn="auto">
              <a:spcAft>
                <a:spcPts val="0"/>
              </a:spcAft>
              <a:buFont typeface="Monotype Sorts" pitchFamily="2" charset="2"/>
              <a:buNone/>
              <a:defRPr/>
            </a:pPr>
            <a:r>
              <a:rPr lang="en-IE" sz="2400" dirty="0" smtClean="0"/>
              <a:t/>
            </a:r>
            <a:br>
              <a:rPr lang="en-IE" sz="2400" dirty="0" smtClean="0"/>
            </a:br>
            <a:r>
              <a:rPr lang="en-IE" sz="2400" dirty="0" smtClean="0"/>
              <a:t/>
            </a:r>
            <a:br>
              <a:rPr lang="en-IE" sz="2400" dirty="0" smtClean="0"/>
            </a:br>
            <a:r>
              <a:rPr lang="en-IE" sz="2400" dirty="0" smtClean="0"/>
              <a:t/>
            </a:r>
            <a:br>
              <a:rPr lang="en-IE" sz="2400" dirty="0" smtClean="0"/>
            </a:br>
            <a:r>
              <a:rPr lang="en-IE" sz="2400" dirty="0" smtClean="0"/>
              <a:t/>
            </a:r>
            <a:br>
              <a:rPr lang="en-IE" sz="2400" dirty="0" smtClean="0"/>
            </a:br>
            <a:endParaRPr lang="en-US" dirty="0" smtClean="0"/>
          </a:p>
        </p:txBody>
      </p:sp>
      <p:sp>
        <p:nvSpPr>
          <p:cNvPr id="13314" name="Slide Number Placeholder 5"/>
          <p:cNvSpPr>
            <a:spLocks noGrp="1"/>
          </p:cNvSpPr>
          <p:nvPr>
            <p:ph type="sldNum" sz="quarter" idx="15"/>
          </p:nvPr>
        </p:nvSpPr>
        <p:spPr/>
        <p:txBody>
          <a:bodyPr/>
          <a:lstStyle/>
          <a:p>
            <a:pPr>
              <a:defRPr/>
            </a:pPr>
            <a:fld id="{0A6F3D66-25B1-4073-949C-8964C0364E1F}" type="slidenum">
              <a:rPr lang="en-US"/>
              <a:pPr>
                <a:defRPr/>
              </a:pPr>
              <a:t>58</a:t>
            </a:fld>
            <a:endParaRPr lang="en-US"/>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145" t="16042" r="53033" b="55875"/>
          <a:stretch/>
        </p:blipFill>
        <p:spPr bwMode="auto">
          <a:xfrm>
            <a:off x="899592" y="1690869"/>
            <a:ext cx="6391976"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86130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CC3300"/>
                </a:solidFill>
              </a:rPr>
              <a:t>Example</a:t>
            </a:r>
            <a:r>
              <a:rPr lang="en-US" altLang="en-US" dirty="0">
                <a:solidFill>
                  <a:srgbClr val="7B9899"/>
                </a:solidFill>
              </a:rPr>
              <a:t>: AFTER Row Level</a:t>
            </a:r>
            <a:endParaRPr lang="en-IE" dirty="0"/>
          </a:p>
        </p:txBody>
      </p:sp>
      <p:pic>
        <p:nvPicPr>
          <p:cNvPr id="7170" name="Picture 2"/>
          <p:cNvPicPr>
            <a:picLocks noGrp="1" noChangeAspect="1" noChangeArrowheads="1"/>
          </p:cNvPicPr>
          <p:nvPr>
            <p:ph sz="quarter" idx="1"/>
          </p:nvPr>
        </p:nvPicPr>
        <p:blipFill rotWithShape="1">
          <a:blip r:embed="rId3">
            <a:extLst>
              <a:ext uri="{28A0092B-C50C-407E-A947-70E740481C1C}">
                <a14:useLocalDpi xmlns:a14="http://schemas.microsoft.com/office/drawing/2010/main" val="0"/>
              </a:ext>
            </a:extLst>
          </a:blip>
          <a:srcRect l="19103" t="13338" r="49910" b="49477"/>
          <a:stretch/>
        </p:blipFill>
        <p:spPr bwMode="auto">
          <a:xfrm>
            <a:off x="971600" y="1844824"/>
            <a:ext cx="6912768" cy="4492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17459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IE" altLang="en-US" smtClean="0"/>
              <a:t>Procedures</a:t>
            </a:r>
          </a:p>
        </p:txBody>
      </p:sp>
      <p:sp>
        <p:nvSpPr>
          <p:cNvPr id="3" name="Content Placeholder 2"/>
          <p:cNvSpPr>
            <a:spLocks noGrp="1"/>
          </p:cNvSpPr>
          <p:nvPr>
            <p:ph sz="quarter" idx="1"/>
          </p:nvPr>
        </p:nvSpPr>
        <p:spPr/>
        <p:txBody>
          <a:bodyPr rtlCol="0">
            <a:normAutofit/>
          </a:bodyPr>
          <a:lstStyle/>
          <a:p>
            <a:pPr eaLnBrk="1" fontAlgn="auto" hangingPunct="1">
              <a:spcAft>
                <a:spcPts val="0"/>
              </a:spcAft>
              <a:buFont typeface="Arial" pitchFamily="34" charset="0"/>
              <a:buChar char="•"/>
              <a:defRPr/>
            </a:pPr>
            <a:r>
              <a:rPr lang="en-IE" dirty="0" smtClean="0"/>
              <a:t>In order to change the code of a procedure the existing procedure must be dropped first.</a:t>
            </a:r>
          </a:p>
          <a:p>
            <a:pPr eaLnBrk="1" fontAlgn="auto" hangingPunct="1">
              <a:spcAft>
                <a:spcPts val="0"/>
              </a:spcAft>
              <a:buFont typeface="Arial" pitchFamily="34" charset="0"/>
              <a:buChar char="•"/>
              <a:defRPr/>
            </a:pPr>
            <a:r>
              <a:rPr lang="en-IE" dirty="0" smtClean="0"/>
              <a:t>Structure of a procedure creation statement looks like this:</a:t>
            </a:r>
          </a:p>
          <a:p>
            <a:pPr eaLnBrk="1" fontAlgn="auto" hangingPunct="1">
              <a:spcAft>
                <a:spcPts val="0"/>
              </a:spcAft>
              <a:buFont typeface="Arial" pitchFamily="34" charset="0"/>
              <a:buNone/>
              <a:defRPr/>
            </a:pPr>
            <a:r>
              <a:rPr lang="en-IE" sz="2200" dirty="0" smtClean="0"/>
              <a:t>	CREATE OR REPLACE PROCEDURE </a:t>
            </a:r>
            <a:r>
              <a:rPr lang="en-IE" sz="2200" dirty="0" err="1" smtClean="0"/>
              <a:t>procedure_name</a:t>
            </a:r>
            <a:r>
              <a:rPr lang="en-IE" sz="2200" dirty="0" smtClean="0"/>
              <a:t>(</a:t>
            </a:r>
            <a:r>
              <a:rPr lang="en-IE" sz="2200" dirty="0" err="1" smtClean="0"/>
              <a:t>parameter_list</a:t>
            </a:r>
            <a:r>
              <a:rPr lang="en-IE" sz="2200" dirty="0" smtClean="0"/>
              <a:t>) AS</a:t>
            </a:r>
          </a:p>
          <a:p>
            <a:pPr lvl="2" eaLnBrk="1" fontAlgn="auto" hangingPunct="1">
              <a:spcAft>
                <a:spcPts val="0"/>
              </a:spcAft>
              <a:buFont typeface="Arial" pitchFamily="34" charset="0"/>
              <a:buNone/>
              <a:defRPr/>
            </a:pPr>
            <a:r>
              <a:rPr lang="en-IE" sz="2200" dirty="0" smtClean="0"/>
              <a:t>/*Declarative section here*/</a:t>
            </a:r>
          </a:p>
          <a:p>
            <a:pPr lvl="1" eaLnBrk="1" fontAlgn="auto" hangingPunct="1">
              <a:spcAft>
                <a:spcPts val="0"/>
              </a:spcAft>
              <a:buFont typeface="Arial" pitchFamily="34" charset="0"/>
              <a:buNone/>
              <a:defRPr/>
            </a:pPr>
            <a:r>
              <a:rPr lang="en-IE" sz="2200" dirty="0" smtClean="0"/>
              <a:t>BEGIN</a:t>
            </a:r>
          </a:p>
          <a:p>
            <a:pPr lvl="2" eaLnBrk="1" fontAlgn="auto" hangingPunct="1">
              <a:spcAft>
                <a:spcPts val="0"/>
              </a:spcAft>
              <a:buFont typeface="Arial" pitchFamily="34" charset="0"/>
              <a:buNone/>
              <a:defRPr/>
            </a:pPr>
            <a:r>
              <a:rPr lang="en-IE" sz="2200" dirty="0" smtClean="0"/>
              <a:t>	/*Executable section here*/</a:t>
            </a:r>
          </a:p>
          <a:p>
            <a:pPr lvl="1" eaLnBrk="1" fontAlgn="auto" hangingPunct="1">
              <a:spcAft>
                <a:spcPts val="0"/>
              </a:spcAft>
              <a:buFont typeface="Arial" pitchFamily="34" charset="0"/>
              <a:buNone/>
              <a:defRPr/>
            </a:pPr>
            <a:r>
              <a:rPr lang="en-IE" sz="2200" dirty="0" smtClean="0"/>
              <a:t>EXCEPTION</a:t>
            </a:r>
          </a:p>
          <a:p>
            <a:pPr lvl="2" eaLnBrk="1" fontAlgn="auto" hangingPunct="1">
              <a:spcAft>
                <a:spcPts val="0"/>
              </a:spcAft>
              <a:buFont typeface="Arial" pitchFamily="34" charset="0"/>
              <a:buNone/>
              <a:defRPr/>
            </a:pPr>
            <a:r>
              <a:rPr lang="en-IE" sz="2200" dirty="0" smtClean="0"/>
              <a:t>	/* Exception handling section here*/</a:t>
            </a:r>
          </a:p>
          <a:p>
            <a:pPr lvl="1" eaLnBrk="1" fontAlgn="auto" hangingPunct="1">
              <a:spcAft>
                <a:spcPts val="0"/>
              </a:spcAft>
              <a:buFont typeface="Arial" pitchFamily="34" charset="0"/>
              <a:buNone/>
              <a:defRPr/>
            </a:pPr>
            <a:r>
              <a:rPr lang="en-IE" sz="2200" dirty="0" smtClean="0"/>
              <a:t>END[</a:t>
            </a:r>
            <a:r>
              <a:rPr lang="en-IE" sz="2200" dirty="0" err="1" smtClean="0"/>
              <a:t>procedure_name</a:t>
            </a:r>
            <a:r>
              <a:rPr lang="en-IE" sz="2200" dirty="0" smtClean="0"/>
              <a:t>]</a:t>
            </a:r>
          </a:p>
        </p:txBody>
      </p:sp>
    </p:spTree>
    <p:extLst>
      <p:ext uri="{BB962C8B-B14F-4D97-AF65-F5344CB8AC3E}">
        <p14:creationId xmlns:p14="http://schemas.microsoft.com/office/powerpoint/2010/main" val="38968647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685800" y="142875"/>
            <a:ext cx="7772400" cy="1143000"/>
          </a:xfrm>
        </p:spPr>
        <p:txBody>
          <a:bodyPr rtlCol="0">
            <a:normAutofit fontScale="90000"/>
          </a:bodyPr>
          <a:lstStyle/>
          <a:p>
            <a:pPr fontAlgn="auto">
              <a:spcAft>
                <a:spcPts val="0"/>
              </a:spcAft>
              <a:defRPr/>
            </a:pPr>
            <a:r>
              <a:rPr lang="en-US" sz="3600" smtClean="0">
                <a:solidFill>
                  <a:srgbClr val="CC3300"/>
                </a:solidFill>
              </a:rPr>
              <a:t>Example</a:t>
            </a:r>
            <a:r>
              <a:rPr lang="en-US" sz="3600" smtClean="0"/>
              <a:t>: BEFORE INSERT Statement Level</a:t>
            </a:r>
          </a:p>
        </p:txBody>
      </p:sp>
      <p:sp>
        <p:nvSpPr>
          <p:cNvPr id="27652" name="Rectangle 3"/>
          <p:cNvSpPr>
            <a:spLocks noGrp="1" noChangeArrowheads="1"/>
          </p:cNvSpPr>
          <p:nvPr>
            <p:ph sz="quarter" idx="1"/>
          </p:nvPr>
        </p:nvSpPr>
        <p:spPr>
          <a:xfrm>
            <a:off x="285750" y="1412875"/>
            <a:ext cx="8643938" cy="5445125"/>
          </a:xfrm>
        </p:spPr>
        <p:txBody>
          <a:bodyPr/>
          <a:lstStyle/>
          <a:p>
            <a:pPr>
              <a:buFont typeface="Monotype Sorts"/>
              <a:buNone/>
            </a:pPr>
            <a:r>
              <a:rPr lang="en-IE" altLang="en-US" sz="2400" dirty="0" smtClean="0"/>
              <a:t>	</a:t>
            </a:r>
            <a:endParaRPr lang="en-US" altLang="en-US" sz="2400" dirty="0" smtClean="0"/>
          </a:p>
        </p:txBody>
      </p:sp>
      <p:sp>
        <p:nvSpPr>
          <p:cNvPr id="14338" name="Slide Number Placeholder 5"/>
          <p:cNvSpPr>
            <a:spLocks noGrp="1"/>
          </p:cNvSpPr>
          <p:nvPr>
            <p:ph type="sldNum" sz="quarter" idx="15"/>
          </p:nvPr>
        </p:nvSpPr>
        <p:spPr/>
        <p:txBody>
          <a:bodyPr/>
          <a:lstStyle/>
          <a:p>
            <a:pPr>
              <a:defRPr/>
            </a:pPr>
            <a:fld id="{4E07AED6-F7F9-440B-9FB7-ECC001FC7B1A}" type="slidenum">
              <a:rPr lang="en-US"/>
              <a:pPr>
                <a:defRPr/>
              </a:pPr>
              <a:t>60</a:t>
            </a:fld>
            <a:endParaRPr lang="en-US"/>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9368" t="14652" r="20745" b="43467"/>
          <a:stretch/>
        </p:blipFill>
        <p:spPr bwMode="auto">
          <a:xfrm>
            <a:off x="755576" y="1340768"/>
            <a:ext cx="7632848" cy="4991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35844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CC3300"/>
                </a:solidFill>
              </a:rPr>
              <a:t>Example</a:t>
            </a:r>
            <a:r>
              <a:rPr lang="en-US" sz="3200" dirty="0"/>
              <a:t>: BEFORE </a:t>
            </a:r>
            <a:r>
              <a:rPr lang="en-US" sz="3200" dirty="0" smtClean="0"/>
              <a:t>UPDATE </a:t>
            </a:r>
            <a:r>
              <a:rPr lang="en-US" sz="3200" dirty="0"/>
              <a:t>Row Level</a:t>
            </a:r>
            <a:endParaRPr lang="en-IE" dirty="0"/>
          </a:p>
        </p:txBody>
      </p:sp>
      <p:pic>
        <p:nvPicPr>
          <p:cNvPr id="9218"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17354" t="12282" r="53783" b="46335"/>
          <a:stretch/>
        </p:blipFill>
        <p:spPr bwMode="auto">
          <a:xfrm>
            <a:off x="467544" y="1556792"/>
            <a:ext cx="7776864"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59633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rgbClr val="CC3300"/>
                </a:solidFill>
              </a:rPr>
              <a:t>Note</a:t>
            </a:r>
            <a:r>
              <a:rPr lang="en-US" sz="3200" dirty="0" smtClean="0"/>
              <a:t>: output after before command</a:t>
            </a:r>
            <a:endParaRPr lang="en-IE" dirty="0"/>
          </a:p>
        </p:txBody>
      </p:sp>
      <p:pic>
        <p:nvPicPr>
          <p:cNvPr id="5" name="Picture 2"/>
          <p:cNvPicPr>
            <a:picLocks noGrp="1" noChangeAspect="1" noChangeArrowheads="1"/>
          </p:cNvPicPr>
          <p:nvPr>
            <p:ph sz="quarter" idx="1"/>
          </p:nvPr>
        </p:nvPicPr>
        <p:blipFill rotWithShape="1">
          <a:blip r:embed="rId3">
            <a:extLst>
              <a:ext uri="{28A0092B-C50C-407E-A947-70E740481C1C}">
                <a14:useLocalDpi xmlns:a14="http://schemas.microsoft.com/office/drawing/2010/main" val="0"/>
              </a:ext>
            </a:extLst>
          </a:blip>
          <a:srcRect l="17354" t="35151" r="53783" b="46335"/>
          <a:stretch/>
        </p:blipFill>
        <p:spPr bwMode="auto">
          <a:xfrm>
            <a:off x="611560" y="3717032"/>
            <a:ext cx="6669634" cy="1692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9877" t="46287" r="24290" b="41795"/>
          <a:stretch/>
        </p:blipFill>
        <p:spPr bwMode="auto">
          <a:xfrm>
            <a:off x="884582" y="1798238"/>
            <a:ext cx="6597627" cy="1420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Left Arrow 3"/>
          <p:cNvSpPr/>
          <p:nvPr/>
        </p:nvSpPr>
        <p:spPr>
          <a:xfrm>
            <a:off x="3131840" y="1844824"/>
            <a:ext cx="2592288" cy="10801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t>3 Rows Inserted</a:t>
            </a:r>
            <a:endParaRPr lang="en-IE" dirty="0"/>
          </a:p>
        </p:txBody>
      </p:sp>
      <p:sp>
        <p:nvSpPr>
          <p:cNvPr id="8" name="Left Arrow 7"/>
          <p:cNvSpPr/>
          <p:nvPr/>
        </p:nvSpPr>
        <p:spPr>
          <a:xfrm>
            <a:off x="3517505" y="4149080"/>
            <a:ext cx="2592288" cy="10801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1</a:t>
            </a:r>
            <a:r>
              <a:rPr lang="en-IE" dirty="0" smtClean="0"/>
              <a:t> Row Updated</a:t>
            </a:r>
            <a:endParaRPr lang="en-IE" dirty="0"/>
          </a:p>
        </p:txBody>
      </p:sp>
    </p:spTree>
    <p:extLst>
      <p:ext uri="{BB962C8B-B14F-4D97-AF65-F5344CB8AC3E}">
        <p14:creationId xmlns:p14="http://schemas.microsoft.com/office/powerpoint/2010/main" val="20826362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rgbClr val="CC3300"/>
                </a:solidFill>
              </a:rPr>
              <a:t>Note</a:t>
            </a:r>
            <a:r>
              <a:rPr lang="en-US" sz="3200" dirty="0" smtClean="0"/>
              <a:t>: output after before command</a:t>
            </a:r>
            <a:endParaRPr lang="en-IE" dirty="0"/>
          </a:p>
        </p:txBody>
      </p:sp>
      <p:sp>
        <p:nvSpPr>
          <p:cNvPr id="3" name="Content Placeholder 2"/>
          <p:cNvSpPr>
            <a:spLocks noGrp="1"/>
          </p:cNvSpPr>
          <p:nvPr>
            <p:ph sz="quarter" idx="1"/>
          </p:nvPr>
        </p:nvSpPr>
        <p:spPr>
          <a:xfrm>
            <a:off x="539552" y="1556792"/>
            <a:ext cx="7385248" cy="4917160"/>
          </a:xfrm>
        </p:spPr>
        <p:txBody>
          <a:bodyPr/>
          <a:lstStyle/>
          <a:p>
            <a:r>
              <a:rPr lang="en-IE" dirty="0" smtClean="0"/>
              <a:t>Ideally we wish to stop something happening when using the trigger before command i.e. alert user.</a:t>
            </a:r>
          </a:p>
          <a:p>
            <a:r>
              <a:rPr lang="en-IE" dirty="0" smtClean="0"/>
              <a:t>This can be accomplished by inputting the following command:</a:t>
            </a:r>
          </a:p>
          <a:p>
            <a:endParaRPr lang="en-IE" dirty="0"/>
          </a:p>
          <a:p>
            <a:pPr marL="640080" lvl="2" indent="0">
              <a:buNone/>
            </a:pPr>
            <a:r>
              <a:rPr lang="en-IE" sz="2400" dirty="0" smtClean="0">
                <a:latin typeface="Agency FB" panose="020B0503020202020204" pitchFamily="34" charset="0"/>
              </a:rPr>
              <a:t>	</a:t>
            </a:r>
            <a:r>
              <a:rPr lang="en-IE" sz="2400" dirty="0" err="1" smtClean="0">
                <a:latin typeface="Agency FB" panose="020B0503020202020204" pitchFamily="34" charset="0"/>
              </a:rPr>
              <a:t>Raise_application_error</a:t>
            </a:r>
            <a:r>
              <a:rPr lang="en-IE" sz="2400" dirty="0" smtClean="0">
                <a:latin typeface="Agency FB" panose="020B0503020202020204" pitchFamily="34" charset="0"/>
              </a:rPr>
              <a:t> (-20343, ‘Before Trigger’);</a:t>
            </a:r>
            <a:endParaRPr lang="en-IE" sz="2400" dirty="0">
              <a:latin typeface="Agency FB" panose="020B0503020202020204" pitchFamily="34" charset="0"/>
            </a:endParaRPr>
          </a:p>
        </p:txBody>
      </p:sp>
    </p:spTree>
    <p:extLst>
      <p:ext uri="{BB962C8B-B14F-4D97-AF65-F5344CB8AC3E}">
        <p14:creationId xmlns:p14="http://schemas.microsoft.com/office/powerpoint/2010/main" val="30235901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CC3300"/>
                </a:solidFill>
              </a:rPr>
              <a:t>Note</a:t>
            </a:r>
            <a:r>
              <a:rPr lang="en-US" sz="2800" dirty="0"/>
              <a:t>: output after before command</a:t>
            </a:r>
            <a:endParaRPr lang="en-IE" dirty="0"/>
          </a:p>
        </p:txBody>
      </p:sp>
      <p:pic>
        <p:nvPicPr>
          <p:cNvPr id="4" name="Content Placeholder 3"/>
          <p:cNvPicPr>
            <a:picLocks noGrp="1"/>
          </p:cNvPicPr>
          <p:nvPr>
            <p:ph sz="quarter" idx="1"/>
          </p:nvPr>
        </p:nvPicPr>
        <p:blipFill rotWithShape="1">
          <a:blip r:embed="rId2"/>
          <a:srcRect l="15692" t="7235" r="33511" b="36808"/>
          <a:stretch/>
        </p:blipFill>
        <p:spPr bwMode="auto">
          <a:xfrm>
            <a:off x="683568" y="1556792"/>
            <a:ext cx="7078736" cy="48736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76327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67544" y="332656"/>
            <a:ext cx="7467600" cy="1143000"/>
          </a:xfrm>
        </p:spPr>
        <p:txBody>
          <a:bodyPr/>
          <a:lstStyle/>
          <a:p>
            <a:r>
              <a:rPr lang="en-IE" altLang="en-US" dirty="0" smtClean="0">
                <a:solidFill>
                  <a:srgbClr val="7B9899"/>
                </a:solidFill>
              </a:rPr>
              <a:t>Trigger Sample</a:t>
            </a:r>
            <a:endParaRPr lang="en-US" altLang="en-US" dirty="0" smtClean="0">
              <a:solidFill>
                <a:srgbClr val="7B9899"/>
              </a:solidFill>
            </a:endParaRPr>
          </a:p>
        </p:txBody>
      </p:sp>
      <p:pic>
        <p:nvPicPr>
          <p:cNvPr id="1027" name="Picture 3"/>
          <p:cNvPicPr>
            <a:picLocks noGrp="1" noChangeAspect="1" noChangeArrowheads="1"/>
          </p:cNvPicPr>
          <p:nvPr>
            <p:ph sz="quarter" idx="1"/>
          </p:nvPr>
        </p:nvPicPr>
        <p:blipFill rotWithShape="1">
          <a:blip r:embed="rId3">
            <a:extLst>
              <a:ext uri="{28A0092B-C50C-407E-A947-70E740481C1C}">
                <a14:useLocalDpi xmlns:a14="http://schemas.microsoft.com/office/drawing/2010/main" val="0"/>
              </a:ext>
            </a:extLst>
          </a:blip>
          <a:srcRect l="18118" t="10683" r="42898" b="58329"/>
          <a:stretch/>
        </p:blipFill>
        <p:spPr bwMode="auto">
          <a:xfrm>
            <a:off x="611560" y="2132856"/>
            <a:ext cx="7832755" cy="3891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39469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IE" altLang="en-US" dirty="0" smtClean="0">
                <a:solidFill>
                  <a:srgbClr val="7B9899"/>
                </a:solidFill>
              </a:rPr>
              <a:t>Trigger Sample</a:t>
            </a:r>
            <a:endParaRPr lang="en-US" altLang="en-US" dirty="0" smtClean="0">
              <a:solidFill>
                <a:srgbClr val="7B9899"/>
              </a:solidFill>
            </a:endParaRPr>
          </a:p>
        </p:txBody>
      </p:sp>
      <p:pic>
        <p:nvPicPr>
          <p:cNvPr id="2050"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17243" t="10084" r="43399" b="47933"/>
          <a:stretch/>
        </p:blipFill>
        <p:spPr bwMode="auto">
          <a:xfrm>
            <a:off x="683568" y="1484784"/>
            <a:ext cx="7344816" cy="4368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30847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IE" altLang="en-US" dirty="0" smtClean="0">
                <a:solidFill>
                  <a:srgbClr val="7B9899"/>
                </a:solidFill>
              </a:rPr>
              <a:t>Trigger Sample - Update</a:t>
            </a:r>
            <a:endParaRPr lang="en-US" altLang="en-US" dirty="0" smtClean="0">
              <a:solidFill>
                <a:srgbClr val="7B9899"/>
              </a:solidFill>
            </a:endParaRPr>
          </a:p>
        </p:txBody>
      </p:sp>
      <p:pic>
        <p:nvPicPr>
          <p:cNvPr id="3075" name="Picture 3"/>
          <p:cNvPicPr>
            <a:picLocks noGrp="1" noChangeAspect="1" noChangeArrowheads="1"/>
          </p:cNvPicPr>
          <p:nvPr>
            <p:ph sz="quarter" idx="1"/>
          </p:nvPr>
        </p:nvPicPr>
        <p:blipFill rotWithShape="1">
          <a:blip r:embed="rId3">
            <a:extLst>
              <a:ext uri="{28A0092B-C50C-407E-A947-70E740481C1C}">
                <a14:useLocalDpi xmlns:a14="http://schemas.microsoft.com/office/drawing/2010/main" val="0"/>
              </a:ext>
            </a:extLst>
          </a:blip>
          <a:srcRect l="17144" t="10082" r="58366" b="37677"/>
          <a:stretch/>
        </p:blipFill>
        <p:spPr bwMode="auto">
          <a:xfrm>
            <a:off x="467544" y="1340768"/>
            <a:ext cx="7056784" cy="5209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169030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IE" altLang="en-US" dirty="0" smtClean="0">
                <a:solidFill>
                  <a:srgbClr val="7B9899"/>
                </a:solidFill>
              </a:rPr>
              <a:t>Trigger Practice</a:t>
            </a:r>
            <a:endParaRPr lang="en-US" altLang="en-US" dirty="0" smtClean="0">
              <a:solidFill>
                <a:srgbClr val="7B9899"/>
              </a:solidFill>
            </a:endParaRPr>
          </a:p>
        </p:txBody>
      </p:sp>
      <p:sp>
        <p:nvSpPr>
          <p:cNvPr id="29699" name="Content Placeholder 2"/>
          <p:cNvSpPr>
            <a:spLocks noGrp="1"/>
          </p:cNvSpPr>
          <p:nvPr>
            <p:ph sz="quarter" idx="1"/>
          </p:nvPr>
        </p:nvSpPr>
        <p:spPr>
          <a:xfrm>
            <a:off x="301625" y="1527175"/>
            <a:ext cx="8504238" cy="4572000"/>
          </a:xfrm>
        </p:spPr>
        <p:txBody>
          <a:bodyPr>
            <a:normAutofit/>
          </a:bodyPr>
          <a:lstStyle/>
          <a:p>
            <a:r>
              <a:rPr lang="en-IE" altLang="en-US" dirty="0" smtClean="0"/>
              <a:t>Create an Employee table</a:t>
            </a:r>
          </a:p>
          <a:p>
            <a:endParaRPr lang="en-IE" altLang="en-US" dirty="0"/>
          </a:p>
          <a:p>
            <a:endParaRPr lang="en-IE" altLang="en-US" dirty="0" smtClean="0"/>
          </a:p>
          <a:p>
            <a:endParaRPr lang="en-IE" altLang="en-US" dirty="0"/>
          </a:p>
          <a:p>
            <a:endParaRPr lang="en-IE" altLang="en-US" dirty="0" smtClean="0"/>
          </a:p>
          <a:p>
            <a:endParaRPr lang="en-IE" altLang="en-US" dirty="0"/>
          </a:p>
          <a:p>
            <a:r>
              <a:rPr lang="en-IE" altLang="en-US" dirty="0" smtClean="0"/>
              <a:t>Input 6 rows of sample data into table e.g.</a:t>
            </a:r>
            <a:endParaRPr lang="en-IE" altLang="en-US" dirty="0"/>
          </a:p>
          <a:p>
            <a:r>
              <a:rPr lang="en-IE" altLang="en-US" dirty="0" smtClean="0"/>
              <a:t>Insert </a:t>
            </a:r>
            <a:r>
              <a:rPr lang="en-IE" altLang="en-US" dirty="0"/>
              <a:t>into employee (</a:t>
            </a:r>
            <a:r>
              <a:rPr lang="en-IE" altLang="en-US" dirty="0" smtClean="0"/>
              <a:t>'1001', </a:t>
            </a:r>
            <a:r>
              <a:rPr lang="en-IE" altLang="en-US" dirty="0"/>
              <a:t>'John', 'Tallaght', '01-Apr-96', </a:t>
            </a:r>
            <a:r>
              <a:rPr lang="en-IE" altLang="en-US" dirty="0" smtClean="0"/>
              <a:t>30000);</a:t>
            </a:r>
          </a:p>
          <a:p>
            <a:r>
              <a:rPr lang="en-IE" altLang="en-US" dirty="0" smtClean="0"/>
              <a:t>Note: No employee should earn over 50000</a:t>
            </a:r>
          </a:p>
        </p:txBody>
      </p:sp>
      <p:sp>
        <p:nvSpPr>
          <p:cNvPr id="2" name="Rectangle 1"/>
          <p:cNvSpPr/>
          <p:nvPr/>
        </p:nvSpPr>
        <p:spPr>
          <a:xfrm>
            <a:off x="467544" y="1988840"/>
            <a:ext cx="7272808" cy="2308324"/>
          </a:xfrm>
          <a:prstGeom prst="rect">
            <a:avLst/>
          </a:prstGeom>
        </p:spPr>
        <p:txBody>
          <a:bodyPr wrap="square">
            <a:spAutoFit/>
          </a:bodyPr>
          <a:lstStyle/>
          <a:p>
            <a:pPr>
              <a:buFont typeface="Arial" pitchFamily="34" charset="0"/>
              <a:buNone/>
            </a:pPr>
            <a:r>
              <a:rPr lang="en-IE" altLang="en-US" dirty="0" smtClean="0"/>
              <a:t>CREATE TABLE employee (</a:t>
            </a:r>
          </a:p>
          <a:p>
            <a:pPr>
              <a:buFont typeface="Arial" pitchFamily="34" charset="0"/>
              <a:buNone/>
            </a:pPr>
            <a:r>
              <a:rPr lang="en-IE" altLang="en-US" dirty="0" smtClean="0"/>
              <a:t>	</a:t>
            </a:r>
            <a:r>
              <a:rPr lang="en-IE" altLang="en-US" dirty="0" err="1" smtClean="0"/>
              <a:t>emp_id</a:t>
            </a:r>
            <a:r>
              <a:rPr lang="en-IE" altLang="en-US" dirty="0" smtClean="0"/>
              <a:t>				NUMBER,</a:t>
            </a:r>
          </a:p>
          <a:p>
            <a:pPr>
              <a:buFont typeface="Arial" pitchFamily="34" charset="0"/>
              <a:buNone/>
            </a:pPr>
            <a:r>
              <a:rPr lang="en-IE" altLang="en-US" dirty="0" smtClean="0"/>
              <a:t>	</a:t>
            </a:r>
            <a:r>
              <a:rPr lang="en-IE" altLang="en-US" dirty="0" err="1" smtClean="0"/>
              <a:t>Emp_name</a:t>
            </a:r>
            <a:r>
              <a:rPr lang="en-IE" altLang="en-US" dirty="0" smtClean="0"/>
              <a:t>			VARCHAR2(25),</a:t>
            </a:r>
          </a:p>
          <a:p>
            <a:pPr>
              <a:buFont typeface="Arial" pitchFamily="34" charset="0"/>
              <a:buNone/>
            </a:pPr>
            <a:r>
              <a:rPr lang="en-IE" altLang="en-US" dirty="0" smtClean="0"/>
              <a:t>	</a:t>
            </a:r>
            <a:r>
              <a:rPr lang="en-IE" altLang="en-US" dirty="0" err="1" smtClean="0"/>
              <a:t>Emp_add</a:t>
            </a:r>
            <a:r>
              <a:rPr lang="en-IE" altLang="en-US" dirty="0" smtClean="0"/>
              <a:t>			VARCHAR2(35),</a:t>
            </a:r>
          </a:p>
          <a:p>
            <a:pPr>
              <a:buFont typeface="Arial" pitchFamily="34" charset="0"/>
              <a:buNone/>
            </a:pPr>
            <a:r>
              <a:rPr lang="en-IE" altLang="en-US" dirty="0" smtClean="0"/>
              <a:t>	</a:t>
            </a:r>
            <a:r>
              <a:rPr lang="en-IE" altLang="en-US" dirty="0" err="1" smtClean="0"/>
              <a:t>Emp_dob</a:t>
            </a:r>
            <a:r>
              <a:rPr lang="en-IE" altLang="en-US" dirty="0" smtClean="0"/>
              <a:t>			VARCHAR2(20),</a:t>
            </a:r>
          </a:p>
          <a:p>
            <a:pPr>
              <a:buFont typeface="Arial" pitchFamily="34" charset="0"/>
              <a:buNone/>
            </a:pPr>
            <a:r>
              <a:rPr lang="en-IE" altLang="en-US" dirty="0" smtClean="0"/>
              <a:t>	</a:t>
            </a:r>
            <a:r>
              <a:rPr lang="en-IE" altLang="en-US" dirty="0" err="1" smtClean="0"/>
              <a:t>Emp_salary</a:t>
            </a:r>
            <a:r>
              <a:rPr lang="en-IE" altLang="en-US" dirty="0" smtClean="0"/>
              <a:t>			NUMBER,</a:t>
            </a:r>
          </a:p>
          <a:p>
            <a:pPr>
              <a:buFont typeface="Arial" pitchFamily="34" charset="0"/>
              <a:buNone/>
            </a:pPr>
            <a:r>
              <a:rPr lang="en-IE" altLang="en-US" dirty="0" smtClean="0"/>
              <a:t>	Primary Key(</a:t>
            </a:r>
            <a:r>
              <a:rPr lang="en-IE" altLang="en-US" dirty="0" err="1" smtClean="0"/>
              <a:t>emp_id</a:t>
            </a:r>
            <a:r>
              <a:rPr lang="en-IE" altLang="en-US" dirty="0" smtClean="0"/>
              <a:t>)</a:t>
            </a:r>
          </a:p>
          <a:p>
            <a:pPr>
              <a:buFont typeface="Arial" pitchFamily="34" charset="0"/>
              <a:buNone/>
            </a:pPr>
            <a:r>
              <a:rPr lang="en-IE" altLang="en-US" dirty="0" smtClean="0"/>
              <a:t>	);</a:t>
            </a:r>
          </a:p>
        </p:txBody>
      </p:sp>
    </p:spTree>
    <p:extLst>
      <p:ext uri="{BB962C8B-B14F-4D97-AF65-F5344CB8AC3E}">
        <p14:creationId xmlns:p14="http://schemas.microsoft.com/office/powerpoint/2010/main" val="173059853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IE" altLang="en-US" dirty="0" smtClean="0">
                <a:solidFill>
                  <a:srgbClr val="7B9899"/>
                </a:solidFill>
              </a:rPr>
              <a:t>Task 1</a:t>
            </a:r>
            <a:endParaRPr lang="en-US" altLang="en-US" dirty="0" smtClean="0">
              <a:solidFill>
                <a:srgbClr val="7B9899"/>
              </a:solidFill>
            </a:endParaRPr>
          </a:p>
        </p:txBody>
      </p:sp>
      <p:sp>
        <p:nvSpPr>
          <p:cNvPr id="29699" name="Content Placeholder 2"/>
          <p:cNvSpPr>
            <a:spLocks noGrp="1"/>
          </p:cNvSpPr>
          <p:nvPr>
            <p:ph sz="quarter" idx="1"/>
          </p:nvPr>
        </p:nvSpPr>
        <p:spPr>
          <a:xfrm>
            <a:off x="301625" y="1527175"/>
            <a:ext cx="8504238" cy="4572000"/>
          </a:xfrm>
        </p:spPr>
        <p:txBody>
          <a:bodyPr/>
          <a:lstStyle/>
          <a:p>
            <a:r>
              <a:rPr lang="en-IE" altLang="en-US" dirty="0" smtClean="0"/>
              <a:t>Create a trigger for that table that will fire when a new employee is inserted into the table with a salary &gt; 50000.</a:t>
            </a:r>
          </a:p>
          <a:p>
            <a:r>
              <a:rPr lang="en-IE" altLang="en-US" dirty="0" smtClean="0"/>
              <a:t>The trigger should be a BEFORE, ROW LEVEL trigger.</a:t>
            </a:r>
          </a:p>
          <a:p>
            <a:r>
              <a:rPr lang="en-IE" altLang="en-US" dirty="0" smtClean="0"/>
              <a:t>The trigger should display a message to the user that employee cannot be hired at the salary inserted.</a:t>
            </a:r>
            <a:endParaRPr lang="en-US" altLang="en-US" dirty="0" smtClean="0"/>
          </a:p>
        </p:txBody>
      </p:sp>
    </p:spTree>
    <p:extLst>
      <p:ext uri="{BB962C8B-B14F-4D97-AF65-F5344CB8AC3E}">
        <p14:creationId xmlns:p14="http://schemas.microsoft.com/office/powerpoint/2010/main" val="38926187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1: Hello World</a:t>
            </a:r>
            <a:endParaRPr lang="en-IE" dirty="0"/>
          </a:p>
        </p:txBody>
      </p:sp>
      <p:pic>
        <p:nvPicPr>
          <p:cNvPr id="2051" name="Picture 3"/>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11200" t="13754" r="61175" b="51204"/>
          <a:stretch/>
        </p:blipFill>
        <p:spPr bwMode="auto">
          <a:xfrm>
            <a:off x="755576" y="1556792"/>
            <a:ext cx="6910882"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Left Arrow 4"/>
          <p:cNvSpPr/>
          <p:nvPr/>
        </p:nvSpPr>
        <p:spPr>
          <a:xfrm>
            <a:off x="3563888" y="4437112"/>
            <a:ext cx="2880320" cy="108012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solidFill>
                  <a:prstClr val="white"/>
                </a:solidFill>
              </a:rPr>
              <a:t>Result when executed</a:t>
            </a:r>
          </a:p>
        </p:txBody>
      </p:sp>
    </p:spTree>
    <p:extLst>
      <p:ext uri="{BB962C8B-B14F-4D97-AF65-F5344CB8AC3E}">
        <p14:creationId xmlns:p14="http://schemas.microsoft.com/office/powerpoint/2010/main" val="15647313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IE" altLang="en-US" dirty="0" smtClean="0">
                <a:solidFill>
                  <a:srgbClr val="7B9899"/>
                </a:solidFill>
              </a:rPr>
              <a:t>Task 2</a:t>
            </a:r>
            <a:endParaRPr lang="en-US" altLang="en-US" dirty="0" smtClean="0">
              <a:solidFill>
                <a:srgbClr val="7B9899"/>
              </a:solidFill>
            </a:endParaRPr>
          </a:p>
        </p:txBody>
      </p:sp>
      <p:sp>
        <p:nvSpPr>
          <p:cNvPr id="29699" name="Content Placeholder 2"/>
          <p:cNvSpPr>
            <a:spLocks noGrp="1"/>
          </p:cNvSpPr>
          <p:nvPr>
            <p:ph sz="quarter" idx="1"/>
          </p:nvPr>
        </p:nvSpPr>
        <p:spPr>
          <a:xfrm>
            <a:off x="301625" y="1527175"/>
            <a:ext cx="8504238" cy="4572000"/>
          </a:xfrm>
        </p:spPr>
        <p:txBody>
          <a:bodyPr/>
          <a:lstStyle/>
          <a:p>
            <a:r>
              <a:rPr lang="en-IE" altLang="en-US" dirty="0" smtClean="0"/>
              <a:t>Create a trigger for that table that will show old and new salaries following an update on a employee record.</a:t>
            </a:r>
          </a:p>
          <a:p>
            <a:r>
              <a:rPr lang="en-IE" altLang="en-US" dirty="0" smtClean="0"/>
              <a:t>The trigger should be a BEFORE, ROW LEVEL trigger.</a:t>
            </a:r>
          </a:p>
          <a:p>
            <a:r>
              <a:rPr lang="en-IE" altLang="en-US" dirty="0" smtClean="0"/>
              <a:t>The trigger should display a message to the user showing the employee name, the old salary, the new salary and the difference between both.</a:t>
            </a:r>
            <a:endParaRPr lang="en-US" altLang="en-US" dirty="0" smtClean="0"/>
          </a:p>
        </p:txBody>
      </p:sp>
    </p:spTree>
    <p:extLst>
      <p:ext uri="{BB962C8B-B14F-4D97-AF65-F5344CB8AC3E}">
        <p14:creationId xmlns:p14="http://schemas.microsoft.com/office/powerpoint/2010/main" val="33893859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1: Hello World</a:t>
            </a:r>
            <a:endParaRPr lang="en-IE" dirty="0"/>
          </a:p>
        </p:txBody>
      </p:sp>
      <p:sp>
        <p:nvSpPr>
          <p:cNvPr id="3" name="Content Placeholder 2"/>
          <p:cNvSpPr>
            <a:spLocks noGrp="1"/>
          </p:cNvSpPr>
          <p:nvPr>
            <p:ph sz="quarter" idx="1"/>
          </p:nvPr>
        </p:nvSpPr>
        <p:spPr>
          <a:xfrm>
            <a:off x="611560" y="1484784"/>
            <a:ext cx="7313240" cy="4989167"/>
          </a:xfrm>
        </p:spPr>
        <p:txBody>
          <a:bodyPr>
            <a:normAutofit/>
          </a:bodyPr>
          <a:lstStyle/>
          <a:p>
            <a:r>
              <a:rPr lang="en-IE" dirty="0" smtClean="0"/>
              <a:t>The procedure can be called in two ways:</a:t>
            </a:r>
          </a:p>
          <a:p>
            <a:pPr marL="365760" lvl="1" indent="0">
              <a:buNone/>
            </a:pPr>
            <a:r>
              <a:rPr lang="en-IE" dirty="0" smtClean="0"/>
              <a:t>1. Using the execute keyword</a:t>
            </a:r>
          </a:p>
          <a:p>
            <a:pPr marL="365760" lvl="1" indent="0">
              <a:buNone/>
            </a:pPr>
            <a:r>
              <a:rPr lang="en-IE" dirty="0" smtClean="0"/>
              <a:t>2. Calling the procedure by name</a:t>
            </a:r>
          </a:p>
          <a:p>
            <a:pPr marL="365760" lvl="1" indent="0">
              <a:buNone/>
            </a:pPr>
            <a:r>
              <a:rPr lang="en-IE" dirty="0" smtClean="0"/>
              <a:t>Execute Keyword:</a:t>
            </a:r>
            <a:endParaRPr lang="en-IE" dirty="0"/>
          </a:p>
          <a:p>
            <a:pPr marL="365760" lvl="1" indent="0">
              <a:buNone/>
            </a:pPr>
            <a:endParaRPr lang="en-IE"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205" t="14071" r="72981" b="49692"/>
          <a:stretch/>
        </p:blipFill>
        <p:spPr bwMode="auto">
          <a:xfrm>
            <a:off x="1043608" y="3068960"/>
            <a:ext cx="6480720" cy="2977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70694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1: Hello World</a:t>
            </a:r>
            <a:endParaRPr lang="en-IE" dirty="0"/>
          </a:p>
        </p:txBody>
      </p:sp>
      <p:pic>
        <p:nvPicPr>
          <p:cNvPr id="4098" name="Picture 2"/>
          <p:cNvPicPr>
            <a:picLocks noGrp="1" noChangeAspect="1" noChangeArrowheads="1"/>
          </p:cNvPicPr>
          <p:nvPr>
            <p:ph sz="quarter" idx="1"/>
          </p:nvPr>
        </p:nvPicPr>
        <p:blipFill rotWithShape="1">
          <a:blip r:embed="rId3">
            <a:extLst>
              <a:ext uri="{28A0092B-C50C-407E-A947-70E740481C1C}">
                <a14:useLocalDpi xmlns:a14="http://schemas.microsoft.com/office/drawing/2010/main" val="0"/>
              </a:ext>
            </a:extLst>
          </a:blip>
          <a:srcRect l="11349" t="13754" r="77369" b="54750"/>
          <a:stretch/>
        </p:blipFill>
        <p:spPr bwMode="auto">
          <a:xfrm>
            <a:off x="899592" y="2348880"/>
            <a:ext cx="6408712" cy="4035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83568" y="1484784"/>
            <a:ext cx="6053260" cy="646331"/>
          </a:xfrm>
          <a:prstGeom prst="rect">
            <a:avLst/>
          </a:prstGeom>
          <a:noFill/>
        </p:spPr>
        <p:txBody>
          <a:bodyPr wrap="none" rtlCol="0">
            <a:spAutoFit/>
          </a:bodyPr>
          <a:lstStyle/>
          <a:p>
            <a:pPr indent="-91440"/>
            <a:r>
              <a:rPr lang="en-IE" dirty="0">
                <a:solidFill>
                  <a:prstClr val="black"/>
                </a:solidFill>
              </a:rPr>
              <a:t>2. Calling the procedure by name,</a:t>
            </a:r>
          </a:p>
          <a:p>
            <a:pPr indent="-91440"/>
            <a:r>
              <a:rPr lang="en-IE" dirty="0">
                <a:solidFill>
                  <a:prstClr val="black"/>
                </a:solidFill>
              </a:rPr>
              <a:t>    procedure may be called from another PL/SQL block</a:t>
            </a:r>
          </a:p>
        </p:txBody>
      </p:sp>
    </p:spTree>
    <p:extLst>
      <p:ext uri="{BB962C8B-B14F-4D97-AF65-F5344CB8AC3E}">
        <p14:creationId xmlns:p14="http://schemas.microsoft.com/office/powerpoint/2010/main" val="198995509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1084</TotalTime>
  <Words>3475</Words>
  <Application>Microsoft Office PowerPoint</Application>
  <PresentationFormat>On-screen Show (4:3)</PresentationFormat>
  <Paragraphs>502</Paragraphs>
  <Slides>70</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Agency FB</vt:lpstr>
      <vt:lpstr>Arial</vt:lpstr>
      <vt:lpstr>Calibri</vt:lpstr>
      <vt:lpstr>Century Schoolbook</vt:lpstr>
      <vt:lpstr>Monotype Sorts</vt:lpstr>
      <vt:lpstr>Wingdings</vt:lpstr>
      <vt:lpstr>Wingdings 2</vt:lpstr>
      <vt:lpstr>Oriel</vt:lpstr>
      <vt:lpstr>Procedures, Functions, Triggers</vt:lpstr>
      <vt:lpstr>Procedures</vt:lpstr>
      <vt:lpstr>PL/SQL Blocks and Procedures</vt:lpstr>
      <vt:lpstr>Procedures</vt:lpstr>
      <vt:lpstr>Parts of a PL/SQL Subprogram</vt:lpstr>
      <vt:lpstr>Procedures</vt:lpstr>
      <vt:lpstr>Example 1: Hello World</vt:lpstr>
      <vt:lpstr>Example 1: Hello World</vt:lpstr>
      <vt:lpstr>Example 1: Hello World</vt:lpstr>
      <vt:lpstr>Example 2</vt:lpstr>
      <vt:lpstr>Example 2</vt:lpstr>
      <vt:lpstr>Example 2</vt:lpstr>
      <vt:lpstr>Example 2</vt:lpstr>
      <vt:lpstr>Example 2</vt:lpstr>
      <vt:lpstr>Example 2</vt:lpstr>
      <vt:lpstr>Example 2</vt:lpstr>
      <vt:lpstr>Parameter Modes in PL/SQL subprograms</vt:lpstr>
      <vt:lpstr>Parameter Modes in PL/SQL subprograms</vt:lpstr>
      <vt:lpstr>Parameter Modes in PL/SQL subprograms</vt:lpstr>
      <vt:lpstr>Parameter Modes in PL/SQL subprograms IN &amp; Out Mode Example1</vt:lpstr>
      <vt:lpstr>Parameter Modes in PL/SQL subprograms In &amp; OUT Mode Example 2</vt:lpstr>
      <vt:lpstr>Functions</vt:lpstr>
      <vt:lpstr>Functions</vt:lpstr>
      <vt:lpstr>Function Example 1</vt:lpstr>
      <vt:lpstr>Function Example 1</vt:lpstr>
      <vt:lpstr>Function Example 1</vt:lpstr>
      <vt:lpstr>Function Example 1</vt:lpstr>
      <vt:lpstr>Function Example 2</vt:lpstr>
      <vt:lpstr>Function Example 2</vt:lpstr>
      <vt:lpstr>Function Example 2 Output</vt:lpstr>
      <vt:lpstr>Function Example 3</vt:lpstr>
      <vt:lpstr>Function Call Example</vt:lpstr>
      <vt:lpstr>The Return Statement</vt:lpstr>
      <vt:lpstr>The Return Statement</vt:lpstr>
      <vt:lpstr>Dropping Procedures and Functions</vt:lpstr>
      <vt:lpstr>Triggers</vt:lpstr>
      <vt:lpstr>Types of Triggers</vt:lpstr>
      <vt:lpstr>Uses Of Triggers</vt:lpstr>
      <vt:lpstr>DML Triggers</vt:lpstr>
      <vt:lpstr>Creating Triggers</vt:lpstr>
      <vt:lpstr>Creating Triggers</vt:lpstr>
      <vt:lpstr>Creating Triggers</vt:lpstr>
      <vt:lpstr>Creating Triggers</vt:lpstr>
      <vt:lpstr>Creating Triggers</vt:lpstr>
      <vt:lpstr>Creating Triggers</vt:lpstr>
      <vt:lpstr>Creating Triggers</vt:lpstr>
      <vt:lpstr>DML Trigger Example</vt:lpstr>
      <vt:lpstr>DML Trigger Example check contents of major_stats table before inserting records following creation of trigger</vt:lpstr>
      <vt:lpstr>DML Trigger Example create trigger</vt:lpstr>
      <vt:lpstr>DML Trigger Example Insert new records To Fire Trigger</vt:lpstr>
      <vt:lpstr>DML Trigger Example Table updated by trigger executing</vt:lpstr>
      <vt:lpstr>More on DML Triggers</vt:lpstr>
      <vt:lpstr>The WHEN Clause</vt:lpstr>
      <vt:lpstr>ENABLE/DISABLE Triggers</vt:lpstr>
      <vt:lpstr>Examples: Sample Table</vt:lpstr>
      <vt:lpstr>Example: AFTER Statement Level</vt:lpstr>
      <vt:lpstr>Example: AFTER Statement Level</vt:lpstr>
      <vt:lpstr>Example: AFTER Row Level</vt:lpstr>
      <vt:lpstr>Example: AFTER Row Level</vt:lpstr>
      <vt:lpstr>Example: BEFORE INSERT Statement Level</vt:lpstr>
      <vt:lpstr>Example: BEFORE UPDATE Row Level</vt:lpstr>
      <vt:lpstr>Note: output after before command</vt:lpstr>
      <vt:lpstr>Note: output after before command</vt:lpstr>
      <vt:lpstr>Note: output after before command</vt:lpstr>
      <vt:lpstr>Trigger Sample</vt:lpstr>
      <vt:lpstr>Trigger Sample</vt:lpstr>
      <vt:lpstr>Trigger Sample - Update</vt:lpstr>
      <vt:lpstr>Trigger Practice</vt:lpstr>
      <vt:lpstr>Task 1</vt:lpstr>
      <vt:lpstr>Task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lorraine</dc:creator>
  <cp:lastModifiedBy>X00152190</cp:lastModifiedBy>
  <cp:revision>35</cp:revision>
  <dcterms:created xsi:type="dcterms:W3CDTF">2016-04-10T09:42:07Z</dcterms:created>
  <dcterms:modified xsi:type="dcterms:W3CDTF">2019-03-21T21:27:38Z</dcterms:modified>
</cp:coreProperties>
</file>